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89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1"/>
  </p:notes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344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7BA1"/>
    <a:srgbClr val="6BA42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71" autoAdjust="0"/>
  </p:normalViewPr>
  <p:slideViewPr>
    <p:cSldViewPr>
      <p:cViewPr varScale="1">
        <p:scale>
          <a:sx n="63" d="100"/>
          <a:sy n="63" d="100"/>
        </p:scale>
        <p:origin x="-108" y="-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9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7A98F3-11DE-435C-8041-874A3E85776B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9BB9CB-3693-4DF0-8157-BA34FB365A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06847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9BB9CB-3693-4DF0-8157-BA34FB365AB3}" type="slidenum">
              <a:rPr lang="en-US" smtClean="0"/>
              <a:pPr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1038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8045" y="4192525"/>
            <a:ext cx="7772400" cy="859205"/>
          </a:xfrm>
          <a:effectLst>
            <a:outerShdw blurRad="50800" dist="38100" dir="2700000" algn="tl" rotWithShape="0">
              <a:schemeClr val="accent1">
                <a:lumMod val="50000"/>
                <a:alpha val="40000"/>
              </a:scheme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9645" y="5342235"/>
            <a:ext cx="6400800" cy="835455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rgbClr val="00B0F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>
                <a:solidFill>
                  <a:srgbClr val="017BA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0" y="274638"/>
            <a:ext cx="6710784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17BA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1443836"/>
            <a:ext cx="6710784" cy="427574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>
                <a:solidFill>
                  <a:srgbClr val="017BA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383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B0F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73697"/>
            <a:ext cx="4040188" cy="3798583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383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B0F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73697"/>
            <a:ext cx="4041775" cy="3798583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                       Grand Round </a:t>
            </a:r>
            <a:br>
              <a:rPr lang="en-US" dirty="0" smtClean="0"/>
            </a:br>
            <a:r>
              <a:rPr lang="en-US" dirty="0" smtClean="0"/>
              <a:t>                       </a:t>
            </a:r>
            <a:r>
              <a:rPr lang="en-US" sz="2200" dirty="0" smtClean="0">
                <a:solidFill>
                  <a:srgbClr val="00B0F0"/>
                </a:solidFill>
              </a:rPr>
              <a:t>Fahad </a:t>
            </a:r>
            <a:r>
              <a:rPr lang="en-US" sz="2200" dirty="0" err="1" smtClean="0">
                <a:solidFill>
                  <a:srgbClr val="00B0F0"/>
                </a:solidFill>
              </a:rPr>
              <a:t>AlQahtani</a:t>
            </a:r>
            <a:r>
              <a:rPr lang="en-US" sz="2200" dirty="0" smtClean="0">
                <a:solidFill>
                  <a:srgbClr val="00B0F0"/>
                </a:solidFill>
              </a:rPr>
              <a:t> , R3 </a:t>
            </a:r>
            <a:endParaRPr lang="en-US" sz="2200" dirty="0">
              <a:solidFill>
                <a:srgbClr val="00B0F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9645" y="5342236"/>
            <a:ext cx="6400800" cy="682750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en-US" dirty="0" smtClean="0"/>
              <a:t>Supervised by : Dr. Abdullah </a:t>
            </a:r>
            <a:r>
              <a:rPr lang="en-US" dirty="0" err="1" smtClean="0"/>
              <a:t>Almajid</a:t>
            </a:r>
            <a:endParaRPr lang="en-US" dirty="0" smtClean="0"/>
          </a:p>
          <a:p>
            <a:pPr algn="ctr"/>
            <a:r>
              <a:rPr lang="en-US" dirty="0" smtClean="0"/>
              <a:t>Prof. </a:t>
            </a:r>
            <a:r>
              <a:rPr lang="en-US" dirty="0" err="1" smtClean="0"/>
              <a:t>Yousri</a:t>
            </a:r>
            <a:r>
              <a:rPr lang="en-US" dirty="0" smtClean="0"/>
              <a:t> </a:t>
            </a:r>
            <a:r>
              <a:rPr lang="en-US" dirty="0" err="1"/>
              <a:t>E</a:t>
            </a:r>
            <a:r>
              <a:rPr lang="en-US" dirty="0" err="1" smtClean="0"/>
              <a:t>lsayed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Bilateral myringotomy and VT insertion </a:t>
            </a:r>
          </a:p>
          <a:p>
            <a:r>
              <a:rPr lang="en-US" dirty="0" smtClean="0"/>
              <a:t>Speech referral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0996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several Months later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Patient came to clinic with bilateral mucopurulent ear discharge. </a:t>
            </a:r>
          </a:p>
          <a:p>
            <a:r>
              <a:rPr lang="en-US" dirty="0" smtClean="0"/>
              <a:t>VTs in place.</a:t>
            </a:r>
          </a:p>
          <a:p>
            <a:r>
              <a:rPr lang="en-US" dirty="0" smtClean="0"/>
              <a:t>With same symptoms of nasal discharge, and nasal obstruction </a:t>
            </a:r>
          </a:p>
          <a:p>
            <a:r>
              <a:rPr lang="en-US" dirty="0" smtClean="0"/>
              <a:t>Frequent chest infections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9909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4834117"/>
          </a:xfrm>
        </p:spPr>
        <p:txBody>
          <a:bodyPr/>
          <a:lstStyle/>
          <a:p>
            <a:pPr algn="ctr"/>
            <a:r>
              <a:rPr lang="en-US" dirty="0" smtClean="0"/>
              <a:t>Next ?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596540"/>
            <a:ext cx="8229600" cy="452962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05105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Decision was made to remove VTs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18693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Several  months later …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Patient came with recurrence of OME</a:t>
            </a:r>
          </a:p>
          <a:p>
            <a:r>
              <a:rPr lang="en-US" dirty="0" smtClean="0"/>
              <a:t>Decreased hearing/ speech delay </a:t>
            </a:r>
          </a:p>
          <a:p>
            <a:r>
              <a:rPr lang="en-US" dirty="0" smtClean="0"/>
              <a:t>Type B tympanogram</a:t>
            </a:r>
          </a:p>
          <a:p>
            <a:r>
              <a:rPr lang="en-US" dirty="0" smtClean="0"/>
              <a:t>PTA: CHL</a:t>
            </a:r>
          </a:p>
          <a:p>
            <a:r>
              <a:rPr lang="en-US" dirty="0" smtClean="0"/>
              <a:t>Nasal discharge/obstruction </a:t>
            </a:r>
          </a:p>
          <a:p>
            <a:r>
              <a:rPr lang="en-US" dirty="0" smtClean="0"/>
              <a:t>Continuous ER visits for chest infection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6364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92232"/>
          </a:xfrm>
        </p:spPr>
        <p:txBody>
          <a:bodyPr/>
          <a:lstStyle/>
          <a:p>
            <a:pPr algn="ctr"/>
            <a:r>
              <a:rPr lang="en-US" dirty="0" smtClean="0"/>
              <a:t>Next ?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0170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Bilateral myringotomy and VT insertion done.</a:t>
            </a:r>
          </a:p>
          <a:p>
            <a:r>
              <a:rPr lang="en-US" dirty="0" smtClean="0"/>
              <a:t>But several months later …</a:t>
            </a:r>
          </a:p>
          <a:p>
            <a:r>
              <a:rPr lang="en-US" dirty="0" smtClean="0"/>
              <a:t>Came with bilateral </a:t>
            </a:r>
            <a:r>
              <a:rPr lang="en-US" dirty="0" err="1" smtClean="0"/>
              <a:t>otorrhea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1776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Finally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decision was made to remove VT.</a:t>
            </a:r>
          </a:p>
          <a:p>
            <a:r>
              <a:rPr lang="en-US" dirty="0" smtClean="0"/>
              <a:t>Observation</a:t>
            </a:r>
          </a:p>
          <a:p>
            <a:r>
              <a:rPr lang="en-US" dirty="0" smtClean="0"/>
              <a:t>Hearing aid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43838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5444937"/>
          </a:xfrm>
        </p:spPr>
        <p:txBody>
          <a:bodyPr/>
          <a:lstStyle/>
          <a:p>
            <a:pPr algn="ctr"/>
            <a:r>
              <a:rPr lang="en-US" dirty="0" err="1" smtClean="0"/>
              <a:t>DDx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998742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Chest X-Ray</a:t>
            </a:r>
            <a:endParaRPr lang="en-US" dirty="0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76015" y="1138426"/>
            <a:ext cx="6108199" cy="4987738"/>
          </a:xfrm>
        </p:spPr>
      </p:pic>
    </p:spTree>
    <p:extLst>
      <p:ext uri="{BB962C8B-B14F-4D97-AF65-F5344CB8AC3E}">
        <p14:creationId xmlns:p14="http://schemas.microsoft.com/office/powerpoint/2010/main" xmlns="" val="3608539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History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12 y/o boy, came with his father, c/o difficulty of hearing and speech delay.</a:t>
            </a:r>
          </a:p>
          <a:p>
            <a:r>
              <a:rPr lang="en-US" dirty="0" smtClean="0"/>
              <a:t>On and off earache.</a:t>
            </a:r>
          </a:p>
          <a:p>
            <a:r>
              <a:rPr lang="en-US" dirty="0" smtClean="0"/>
              <a:t>No ear discharge </a:t>
            </a:r>
          </a:p>
          <a:p>
            <a:r>
              <a:rPr lang="en-US" dirty="0" smtClean="0"/>
              <a:t>No tinnitus or vertigo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070592"/>
          </a:xfrm>
        </p:spPr>
        <p:txBody>
          <a:bodyPr/>
          <a:lstStyle/>
          <a:p>
            <a:pPr algn="ctr"/>
            <a:r>
              <a:rPr lang="en-US" dirty="0" smtClean="0"/>
              <a:t>How to confirm the diagnosis ?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56125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Bilateral </a:t>
            </a:r>
            <a:r>
              <a:rPr lang="en-US" dirty="0" err="1" smtClean="0"/>
              <a:t>antral</a:t>
            </a:r>
            <a:r>
              <a:rPr lang="en-US" dirty="0" smtClean="0"/>
              <a:t> washout done, and biopsy taken from inferior turbinate, sent for electron microscopy.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36491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Biopsy Result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Electron microscopy: </a:t>
            </a:r>
          </a:p>
          <a:p>
            <a:r>
              <a:rPr lang="en-US" dirty="0" smtClean="0"/>
              <a:t>Cores of cilia and abo cilia with abnormal </a:t>
            </a:r>
            <a:r>
              <a:rPr lang="en-US" dirty="0" err="1" smtClean="0"/>
              <a:t>microtubular</a:t>
            </a:r>
            <a:r>
              <a:rPr lang="en-US" dirty="0" smtClean="0"/>
              <a:t> structures with loss  of cilia in certain regions and deficiency of </a:t>
            </a:r>
            <a:r>
              <a:rPr lang="en-US" dirty="0" err="1" smtClean="0"/>
              <a:t>microtubular</a:t>
            </a:r>
            <a:r>
              <a:rPr lang="en-US" dirty="0" smtClean="0"/>
              <a:t> </a:t>
            </a:r>
            <a:r>
              <a:rPr lang="en-US" dirty="0" err="1" smtClean="0"/>
              <a:t>cisternal</a:t>
            </a:r>
            <a:r>
              <a:rPr lang="en-US" dirty="0" smtClean="0"/>
              <a:t> structures with loss of </a:t>
            </a:r>
            <a:r>
              <a:rPr lang="en-US" dirty="0" err="1" smtClean="0"/>
              <a:t>dynin</a:t>
            </a:r>
            <a:r>
              <a:rPr lang="en-US" dirty="0" smtClean="0"/>
              <a:t> arms</a:t>
            </a:r>
          </a:p>
          <a:p>
            <a:r>
              <a:rPr lang="en-US" dirty="0" smtClean="0"/>
              <a:t>Findings compatible with  primary ciliary dyskinesia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19938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038163"/>
            <a:ext cx="8229600" cy="3917887"/>
          </a:xfrm>
        </p:spPr>
        <p:txBody>
          <a:bodyPr>
            <a:normAutofit/>
          </a:bodyPr>
          <a:lstStyle/>
          <a:p>
            <a:pPr algn="ctr"/>
            <a:r>
              <a:rPr lang="en-US" dirty="0" err="1" smtClean="0"/>
              <a:t>Otological</a:t>
            </a:r>
            <a:r>
              <a:rPr lang="en-US" dirty="0" smtClean="0"/>
              <a:t> Manifestations of Primary ciliary Dyskinesia : a literature review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 flipV="1">
            <a:off x="457200" y="833015"/>
            <a:ext cx="8229600" cy="76718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1133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Background </a:t>
            </a:r>
          </a:p>
          <a:p>
            <a:r>
              <a:rPr lang="en-US" dirty="0" smtClean="0"/>
              <a:t>Pathophysiology </a:t>
            </a:r>
          </a:p>
          <a:p>
            <a:r>
              <a:rPr lang="en-US" dirty="0" smtClean="0"/>
              <a:t>Epidemiology </a:t>
            </a:r>
          </a:p>
          <a:p>
            <a:r>
              <a:rPr lang="en-US" dirty="0" smtClean="0"/>
              <a:t>Presentation </a:t>
            </a:r>
          </a:p>
          <a:p>
            <a:r>
              <a:rPr lang="en-US" dirty="0" smtClean="0"/>
              <a:t>Diagnosis</a:t>
            </a:r>
          </a:p>
          <a:p>
            <a:r>
              <a:rPr lang="en-US" dirty="0" err="1" smtClean="0"/>
              <a:t>Otological</a:t>
            </a:r>
            <a:r>
              <a:rPr lang="en-US" dirty="0" smtClean="0"/>
              <a:t> manifestations and  management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2376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Ciliary Dyskinesia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350855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</a:t>
            </a:r>
            <a:r>
              <a:rPr lang="en-US" dirty="0" smtClean="0"/>
              <a:t>utosomal </a:t>
            </a:r>
            <a:r>
              <a:rPr lang="en-US" dirty="0"/>
              <a:t>recessive disease </a:t>
            </a:r>
            <a:r>
              <a:rPr lang="en-US" dirty="0" smtClean="0"/>
              <a:t>characterized </a:t>
            </a:r>
            <a:r>
              <a:rPr lang="en-US" dirty="0"/>
              <a:t>by abnormal ciliary motion and impaired </a:t>
            </a:r>
            <a:r>
              <a:rPr lang="en-US" dirty="0" err="1"/>
              <a:t>mucociliary</a:t>
            </a:r>
            <a:r>
              <a:rPr lang="en-US" dirty="0"/>
              <a:t> clearance. </a:t>
            </a:r>
            <a:endParaRPr lang="en-US" dirty="0" smtClean="0"/>
          </a:p>
          <a:p>
            <a:r>
              <a:rPr lang="en-US" dirty="0" smtClean="0"/>
              <a:t>Defects in the ultrastructure and function of cilia leads to ineffective ciliary mobility and abnormal </a:t>
            </a:r>
            <a:r>
              <a:rPr lang="en-US" dirty="0" err="1" smtClean="0"/>
              <a:t>mucociliary</a:t>
            </a:r>
            <a:r>
              <a:rPr lang="en-US" dirty="0" smtClean="0"/>
              <a:t> clearance. </a:t>
            </a:r>
          </a:p>
          <a:p>
            <a:r>
              <a:rPr lang="en-US" dirty="0" smtClean="0"/>
              <a:t>Leading to recurrent sinus and respiratory infections, and otitis media , male infertility.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7635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PCD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Because the embryonic, nodal cilia are also defective, body asymmetry occurs randomly</a:t>
            </a:r>
            <a:endParaRPr lang="en-US" dirty="0" smtClean="0"/>
          </a:p>
          <a:p>
            <a:r>
              <a:rPr lang="en-US" dirty="0" smtClean="0"/>
              <a:t>Fifty </a:t>
            </a:r>
            <a:r>
              <a:rPr lang="en-US" dirty="0"/>
              <a:t>percent of patients </a:t>
            </a:r>
            <a:r>
              <a:rPr lang="en-US" dirty="0" smtClean="0"/>
              <a:t>have situs </a:t>
            </a:r>
            <a:r>
              <a:rPr lang="en-US" dirty="0" err="1" smtClean="0"/>
              <a:t>inversus</a:t>
            </a:r>
            <a:endParaRPr lang="en-US" dirty="0" smtClean="0"/>
          </a:p>
          <a:p>
            <a:r>
              <a:rPr lang="en-US" dirty="0"/>
              <a:t> When situs </a:t>
            </a:r>
            <a:r>
              <a:rPr lang="en-US" dirty="0" err="1"/>
              <a:t>inversus</a:t>
            </a:r>
            <a:r>
              <a:rPr lang="en-US" dirty="0"/>
              <a:t>, chronic sinusitis, and bronchiectasis occur together, an individual is said to have Kartagener's </a:t>
            </a:r>
            <a:r>
              <a:rPr lang="en-US" dirty="0" smtClean="0"/>
              <a:t>syndrome.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6258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1933, </a:t>
            </a:r>
            <a:r>
              <a:rPr lang="en-US" dirty="0" err="1" smtClean="0"/>
              <a:t>Kartagner</a:t>
            </a:r>
            <a:r>
              <a:rPr lang="en-US" dirty="0" smtClean="0"/>
              <a:t> syndrome was first described.</a:t>
            </a:r>
          </a:p>
          <a:p>
            <a:r>
              <a:rPr lang="en-US" dirty="0" smtClean="0"/>
              <a:t>Later, Afzelius noted that </a:t>
            </a:r>
            <a:r>
              <a:rPr lang="en-US" dirty="0"/>
              <a:t>these patient have </a:t>
            </a:r>
            <a:r>
              <a:rPr lang="en-US" dirty="0" smtClean="0"/>
              <a:t>defects </a:t>
            </a:r>
            <a:r>
              <a:rPr lang="en-US" dirty="0"/>
              <a:t>in the ultrastructure of </a:t>
            </a:r>
            <a:r>
              <a:rPr lang="en-US" dirty="0" smtClean="0"/>
              <a:t>cilia, and introduced the term immotile cilia.</a:t>
            </a:r>
          </a:p>
          <a:p>
            <a:r>
              <a:rPr lang="en-US" dirty="0"/>
              <a:t>Later studies showed that disorganized motion, rather than immotile cilia, resulted in </a:t>
            </a:r>
            <a:r>
              <a:rPr lang="en-US" dirty="0" smtClean="0"/>
              <a:t>the ineffective </a:t>
            </a:r>
            <a:r>
              <a:rPr lang="en-US" dirty="0"/>
              <a:t>ciliary </a:t>
            </a:r>
            <a:r>
              <a:rPr lang="en-US" dirty="0" smtClean="0"/>
              <a:t>beat, hence the term ciliary dyskinesia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7530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Because transient ciliary dyskinesia may </a:t>
            </a:r>
            <a:r>
              <a:rPr lang="en-US" dirty="0" smtClean="0"/>
              <a:t>occur following </a:t>
            </a:r>
            <a:r>
              <a:rPr lang="en-US" dirty="0"/>
              <a:t>epithelial injury from viral respiratory tract infections or exposure to pollutants</a:t>
            </a:r>
            <a:r>
              <a:rPr lang="en-US" dirty="0" smtClean="0"/>
              <a:t>, </a:t>
            </a:r>
            <a:r>
              <a:rPr lang="en-US" dirty="0"/>
              <a:t>the term primary ciliary dyskinesia (PCD) is used to describe the genetic defect and to differentiate it from acquired defects.</a:t>
            </a:r>
          </a:p>
        </p:txBody>
      </p:sp>
    </p:spTree>
    <p:extLst>
      <p:ext uri="{BB962C8B-B14F-4D97-AF65-F5344CB8AC3E}">
        <p14:creationId xmlns:p14="http://schemas.microsoft.com/office/powerpoint/2010/main" xmlns="" val="1560973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Ciliary structure and function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Respiratory epithelium (pseudostratified ciliated columnar ), lines the </a:t>
            </a:r>
            <a:r>
              <a:rPr lang="en-US" dirty="0"/>
              <a:t>large airways and contiguous structures, including the paranasal sinuses, middle ears</a:t>
            </a:r>
            <a:r>
              <a:rPr lang="en-US" dirty="0" smtClean="0"/>
              <a:t>, Eustachian tube and nose.</a:t>
            </a:r>
          </a:p>
          <a:p>
            <a:r>
              <a:rPr lang="en-US" dirty="0"/>
              <a:t>Each matured ciliated cell has up to 200 cilia</a:t>
            </a:r>
            <a:endParaRPr lang="en-US" dirty="0" smtClean="0"/>
          </a:p>
          <a:p>
            <a:r>
              <a:rPr lang="en-US" dirty="0" smtClean="0"/>
              <a:t>Ependymal </a:t>
            </a:r>
            <a:r>
              <a:rPr lang="en-US" dirty="0"/>
              <a:t>lining of the brain and fallopian </a:t>
            </a:r>
            <a:r>
              <a:rPr lang="en-US" dirty="0" smtClean="0"/>
              <a:t>tubes.</a:t>
            </a:r>
          </a:p>
          <a:p>
            <a:r>
              <a:rPr lang="en-US" dirty="0"/>
              <a:t> the </a:t>
            </a:r>
            <a:r>
              <a:rPr lang="en-US" dirty="0" err="1"/>
              <a:t>spermatozoal</a:t>
            </a:r>
            <a:r>
              <a:rPr lang="en-US" dirty="0"/>
              <a:t> flagella (tail of </a:t>
            </a:r>
            <a:r>
              <a:rPr lang="en-US" dirty="0" smtClean="0"/>
              <a:t>spermatozoa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87631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Associated with:</a:t>
            </a:r>
          </a:p>
          <a:p>
            <a:r>
              <a:rPr lang="en-US" dirty="0" smtClean="0"/>
              <a:t>Nasal obstruction. </a:t>
            </a:r>
          </a:p>
          <a:p>
            <a:r>
              <a:rPr lang="en-US" dirty="0" smtClean="0"/>
              <a:t>Mucoid nasal discharge. </a:t>
            </a:r>
          </a:p>
          <a:p>
            <a:r>
              <a:rPr lang="en-US" dirty="0" smtClean="0"/>
              <a:t>Snoring/ mouth breathing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2414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Ciliary structure and function </a:t>
            </a:r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23310" y="1443835"/>
            <a:ext cx="5474670" cy="3757609"/>
          </a:xfrm>
        </p:spPr>
      </p:pic>
    </p:spTree>
    <p:extLst>
      <p:ext uri="{BB962C8B-B14F-4D97-AF65-F5344CB8AC3E}">
        <p14:creationId xmlns:p14="http://schemas.microsoft.com/office/powerpoint/2010/main" xmlns="" val="74914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Ciliary structure and function 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543245" cy="4525963"/>
          </a:xfrm>
        </p:spPr>
        <p:txBody>
          <a:bodyPr>
            <a:normAutofit/>
          </a:bodyPr>
          <a:lstStyle/>
          <a:p>
            <a:r>
              <a:rPr lang="en-US" dirty="0"/>
              <a:t>Ciliary movement involves 2 phases: an effective stroke phase that sweeps forward and a recovery phase during which the cilia bend backward </a:t>
            </a:r>
            <a:r>
              <a:rPr lang="en-US" dirty="0" smtClean="0"/>
              <a:t>into </a:t>
            </a:r>
            <a:r>
              <a:rPr lang="en-US" dirty="0"/>
              <a:t>the starting position for the stroke phase</a:t>
            </a:r>
            <a:r>
              <a:rPr lang="en-US" dirty="0" smtClean="0"/>
              <a:t>.</a:t>
            </a:r>
          </a:p>
          <a:p>
            <a:r>
              <a:rPr lang="en-US" dirty="0"/>
              <a:t>Using </a:t>
            </a:r>
            <a:r>
              <a:rPr lang="en-US" dirty="0" smtClean="0"/>
              <a:t>ATP </a:t>
            </a:r>
            <a:r>
              <a:rPr lang="en-US" dirty="0"/>
              <a:t>as an </a:t>
            </a:r>
            <a:r>
              <a:rPr lang="en-US" dirty="0" smtClean="0"/>
              <a:t>energy source</a:t>
            </a:r>
            <a:r>
              <a:rPr lang="en-US" dirty="0"/>
              <a:t>.. motility is accomplished by stimulation of </a:t>
            </a:r>
            <a:r>
              <a:rPr lang="en-US" dirty="0" smtClean="0"/>
              <a:t>the </a:t>
            </a:r>
            <a:r>
              <a:rPr lang="en-US" dirty="0" err="1" smtClean="0"/>
              <a:t>dyein</a:t>
            </a:r>
            <a:r>
              <a:rPr lang="en-US" dirty="0" smtClean="0"/>
              <a:t> </a:t>
            </a:r>
            <a:r>
              <a:rPr lang="en-US" dirty="0"/>
              <a:t>arms, attached to the doublet microtubules</a:t>
            </a:r>
            <a:endParaRPr lang="en-US" dirty="0" smtClean="0"/>
          </a:p>
          <a:p>
            <a:r>
              <a:rPr lang="en-US" dirty="0" smtClean="0"/>
              <a:t>This movement work to propel the secretions forward.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89164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Ciliary structure and function </a:t>
            </a:r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08475" y="1596540"/>
            <a:ext cx="5135618" cy="2652099"/>
          </a:xfrm>
        </p:spPr>
      </p:pic>
      <p:sp>
        <p:nvSpPr>
          <p:cNvPr id="5" name="مستطيل مستدير الزوايا 4"/>
          <p:cNvSpPr/>
          <p:nvPr/>
        </p:nvSpPr>
        <p:spPr>
          <a:xfrm>
            <a:off x="143555" y="1443835"/>
            <a:ext cx="3512215" cy="36649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Mucosal blanket covering cilia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Goblet cell-produced glycoproteins give the gel layer </a:t>
            </a:r>
            <a:r>
              <a:rPr lang="en-US" dirty="0" smtClean="0"/>
              <a:t>of nasal </a:t>
            </a:r>
            <a:r>
              <a:rPr lang="en-US" dirty="0"/>
              <a:t>mucus its viscosity and elasticity</a:t>
            </a:r>
            <a:r>
              <a:rPr lang="en-US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Sol layer , less viscos, allowing ciliary movement, propelling the overlying gel an particles.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9221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Ciliary structure and function 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مستطيل مستدير الزوايا 3"/>
          <p:cNvSpPr/>
          <p:nvPr/>
        </p:nvSpPr>
        <p:spPr>
          <a:xfrm>
            <a:off x="448965" y="1596540"/>
            <a:ext cx="5802790" cy="35122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 all the sinuses, mucus moves toward the </a:t>
            </a:r>
            <a:r>
              <a:rPr lang="en-US" dirty="0" smtClean="0"/>
              <a:t>natural ostia.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Once mucus has </a:t>
            </a:r>
            <a:r>
              <a:rPr lang="en-US" dirty="0" smtClean="0"/>
              <a:t>drained from </a:t>
            </a:r>
            <a:r>
              <a:rPr lang="en-US" dirty="0"/>
              <a:t>the sinuses into the nasal cavity, mucus flow is </a:t>
            </a:r>
            <a:r>
              <a:rPr lang="en-US" dirty="0" smtClean="0"/>
              <a:t>toward the </a:t>
            </a:r>
            <a:r>
              <a:rPr lang="en-US" dirty="0"/>
              <a:t>nasopharynx</a:t>
            </a:r>
            <a:r>
              <a:rPr lang="en-US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cilia in the trachea and bronchi beat </a:t>
            </a:r>
            <a:r>
              <a:rPr lang="en-US" dirty="0" smtClean="0"/>
              <a:t>upwards, towards the throat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mucous blanket is cleared toward the </a:t>
            </a:r>
            <a:r>
              <a:rPr lang="en-US" dirty="0" smtClean="0"/>
              <a:t>nasopharynx every </a:t>
            </a:r>
            <a:r>
              <a:rPr lang="en-US" dirty="0"/>
              <a:t>10 to 15 </a:t>
            </a:r>
            <a:r>
              <a:rPr lang="en-US" dirty="0" smtClean="0"/>
              <a:t>minutes, and replaced by fresh mucus. </a:t>
            </a:r>
            <a:endParaRPr lang="en-US" dirty="0"/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6404460" y="1596540"/>
            <a:ext cx="2137870" cy="35122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Normal cilia beat frequency is </a:t>
            </a:r>
            <a:r>
              <a:rPr lang="en-US" dirty="0"/>
              <a:t>9 to 15 </a:t>
            </a:r>
            <a:r>
              <a:rPr lang="en-US" dirty="0" smtClean="0"/>
              <a:t>Hz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results in a normal mucus velocity between 3 </a:t>
            </a:r>
            <a:r>
              <a:rPr lang="en-US" dirty="0" smtClean="0"/>
              <a:t>and 25 </a:t>
            </a:r>
            <a:r>
              <a:rPr lang="en-US" dirty="0"/>
              <a:t>mm/min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74682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Pathophysiology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390540" cy="4525963"/>
          </a:xfrm>
        </p:spPr>
        <p:txBody>
          <a:bodyPr/>
          <a:lstStyle/>
          <a:p>
            <a:r>
              <a:rPr lang="en-US" dirty="0"/>
              <a:t>autosomal recessive </a:t>
            </a:r>
            <a:r>
              <a:rPr lang="en-US" dirty="0" smtClean="0"/>
              <a:t>disease.</a:t>
            </a:r>
            <a:endParaRPr lang="en-US" dirty="0"/>
          </a:p>
          <a:p>
            <a:r>
              <a:rPr lang="en-US" dirty="0" smtClean="0"/>
              <a:t>Defects </a:t>
            </a:r>
            <a:r>
              <a:rPr lang="en-US" dirty="0"/>
              <a:t>in the ciliary component </a:t>
            </a:r>
            <a:r>
              <a:rPr lang="en-US" dirty="0" smtClean="0"/>
              <a:t>causing </a:t>
            </a:r>
            <a:r>
              <a:rPr lang="en-US" dirty="0"/>
              <a:t>abnormal ciliary </a:t>
            </a:r>
            <a:r>
              <a:rPr lang="en-US" dirty="0" smtClean="0"/>
              <a:t>movement.</a:t>
            </a:r>
          </a:p>
          <a:p>
            <a:r>
              <a:rPr lang="en-US" dirty="0"/>
              <a:t>The two most common genes mutated in PCD </a:t>
            </a:r>
            <a:r>
              <a:rPr lang="en-US" dirty="0" smtClean="0"/>
              <a:t>include DNAI1 </a:t>
            </a:r>
            <a:r>
              <a:rPr lang="en-US" dirty="0"/>
              <a:t>(outer </a:t>
            </a:r>
            <a:r>
              <a:rPr lang="en-US" dirty="0" err="1"/>
              <a:t>dyein</a:t>
            </a:r>
            <a:r>
              <a:rPr lang="en-US" dirty="0"/>
              <a:t> arm intermediate chain) and </a:t>
            </a:r>
            <a:r>
              <a:rPr lang="en-US" dirty="0" smtClean="0"/>
              <a:t>DNAH5 (outer </a:t>
            </a:r>
            <a:r>
              <a:rPr lang="en-US" dirty="0" err="1"/>
              <a:t>dyein</a:t>
            </a:r>
            <a:r>
              <a:rPr lang="en-US" dirty="0"/>
              <a:t> arm heavy chain), both of which have </a:t>
            </a:r>
            <a:r>
              <a:rPr lang="en-US" dirty="0" smtClean="0"/>
              <a:t>been implicated </a:t>
            </a:r>
            <a:r>
              <a:rPr lang="en-US" dirty="0"/>
              <a:t>in 30% to 38% of PCD </a:t>
            </a:r>
            <a:r>
              <a:rPr lang="en-US" dirty="0" smtClean="0"/>
              <a:t>patients.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8323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Pathophysiology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Other mutations include: </a:t>
            </a:r>
          </a:p>
          <a:p>
            <a:r>
              <a:rPr lang="en-US" dirty="0"/>
              <a:t> </a:t>
            </a:r>
            <a:r>
              <a:rPr lang="en-US" dirty="0" smtClean="0"/>
              <a:t>Inner </a:t>
            </a:r>
            <a:r>
              <a:rPr lang="en-US" dirty="0"/>
              <a:t>dynein arms (DNALI1</a:t>
            </a:r>
            <a:r>
              <a:rPr lang="en-US" dirty="0" smtClean="0"/>
              <a:t>)</a:t>
            </a:r>
          </a:p>
          <a:p>
            <a:r>
              <a:rPr lang="en-US" dirty="0"/>
              <a:t> Radial spoke head gene mutations (</a:t>
            </a:r>
            <a:r>
              <a:rPr lang="en-US" dirty="0" err="1"/>
              <a:t>eg</a:t>
            </a:r>
            <a:r>
              <a:rPr lang="en-US" dirty="0"/>
              <a:t>, RSPH4A, </a:t>
            </a:r>
            <a:r>
              <a:rPr lang="en-US" dirty="0" smtClean="0"/>
              <a:t>RSPH9)</a:t>
            </a:r>
          </a:p>
          <a:p>
            <a:r>
              <a:rPr lang="en-US" dirty="0" smtClean="0"/>
              <a:t>Lack of Central core structures</a:t>
            </a:r>
          </a:p>
          <a:p>
            <a:r>
              <a:rPr lang="en-US" dirty="0"/>
              <a:t>Normal cilia or subtle ultrastructural abnormalities - DNAH11, </a:t>
            </a:r>
            <a:r>
              <a:rPr lang="en-US" dirty="0" smtClean="0"/>
              <a:t>HYD1N (functional abnormality)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4877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Pathophysiology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Other defects, such as ciliary aplasia, ciliary disorientation</a:t>
            </a:r>
            <a:r>
              <a:rPr lang="en-US" dirty="0" smtClean="0"/>
              <a:t>, </a:t>
            </a:r>
            <a:r>
              <a:rPr lang="en-US" dirty="0" err="1"/>
              <a:t>malaligned</a:t>
            </a:r>
            <a:r>
              <a:rPr lang="en-US" dirty="0"/>
              <a:t> central pair of microtubules in adjacent cilia, and basal body abnormalities may occur after viral infections, making it unclear if they are primary or secondary defects.</a:t>
            </a:r>
          </a:p>
        </p:txBody>
      </p:sp>
    </p:spTree>
    <p:extLst>
      <p:ext uri="{BB962C8B-B14F-4D97-AF65-F5344CB8AC3E}">
        <p14:creationId xmlns:p14="http://schemas.microsoft.com/office/powerpoint/2010/main" xmlns="" val="185161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Epidemiology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 per 26,000-40,000 live </a:t>
            </a:r>
            <a:r>
              <a:rPr lang="en-US" dirty="0" smtClean="0"/>
              <a:t>births</a:t>
            </a:r>
          </a:p>
          <a:p>
            <a:r>
              <a:rPr lang="en-US" dirty="0"/>
              <a:t>likely to be an underestimate </a:t>
            </a:r>
            <a:r>
              <a:rPr lang="en-US" dirty="0" smtClean="0"/>
              <a:t>because of </a:t>
            </a:r>
            <a:r>
              <a:rPr lang="en-US" dirty="0"/>
              <a:t>misdiagnosis </a:t>
            </a:r>
            <a:r>
              <a:rPr lang="en-US" dirty="0" smtClean="0"/>
              <a:t>.</a:t>
            </a:r>
          </a:p>
          <a:p>
            <a:r>
              <a:rPr lang="en-US" dirty="0" smtClean="0"/>
              <a:t>Probability </a:t>
            </a:r>
            <a:r>
              <a:rPr lang="en-US" dirty="0"/>
              <a:t>of having subsequent children with PCD is 1:4</a:t>
            </a:r>
            <a:r>
              <a:rPr lang="en-US" dirty="0" smtClean="0"/>
              <a:t>.</a:t>
            </a:r>
          </a:p>
          <a:p>
            <a:r>
              <a:rPr lang="en-US" dirty="0"/>
              <a:t>No </a:t>
            </a:r>
            <a:r>
              <a:rPr lang="en-US" dirty="0" smtClean="0"/>
              <a:t>sex or race predilection.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47512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commonly </a:t>
            </a:r>
            <a:r>
              <a:rPr lang="en-US" dirty="0" smtClean="0"/>
              <a:t>presents with </a:t>
            </a:r>
            <a:r>
              <a:rPr lang="en-US" dirty="0"/>
              <a:t>neonatal respiratory distress, recurrent </a:t>
            </a:r>
            <a:r>
              <a:rPr lang="en-US" dirty="0" smtClean="0"/>
              <a:t>childhood pulmonary </a:t>
            </a:r>
            <a:r>
              <a:rPr lang="en-US" dirty="0"/>
              <a:t>infections, chronic otitis media, and CRS</a:t>
            </a:r>
            <a:r>
              <a:rPr lang="en-US" dirty="0" smtClean="0"/>
              <a:t>.</a:t>
            </a:r>
          </a:p>
          <a:p>
            <a:r>
              <a:rPr lang="en-US" dirty="0"/>
              <a:t> Most patients with PCD present in childhood (median age of diagnosis 5 to 5.5 years), but some present in adulthood (median age of diagnosis 22 years)</a:t>
            </a:r>
          </a:p>
        </p:txBody>
      </p:sp>
    </p:spTree>
    <p:extLst>
      <p:ext uri="{BB962C8B-B14F-4D97-AF65-F5344CB8AC3E}">
        <p14:creationId xmlns:p14="http://schemas.microsoft.com/office/powerpoint/2010/main" xmlns="" val="329097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Rhinosinusitis is a cardinal feature of PCD, occurring in almost </a:t>
            </a:r>
            <a:r>
              <a:rPr lang="en-US" dirty="0" smtClean="0"/>
              <a:t>100% </a:t>
            </a:r>
            <a:r>
              <a:rPr lang="en-US" dirty="0"/>
              <a:t>of affected </a:t>
            </a:r>
            <a:r>
              <a:rPr lang="en-US" dirty="0" smtClean="0"/>
              <a:t>individuals.</a:t>
            </a:r>
          </a:p>
          <a:p>
            <a:r>
              <a:rPr lang="en-US" dirty="0"/>
              <a:t>Nasal polyposis is frequently </a:t>
            </a:r>
            <a:r>
              <a:rPr lang="en-US" dirty="0" smtClean="0"/>
              <a:t>present.</a:t>
            </a:r>
          </a:p>
          <a:p>
            <a:r>
              <a:rPr lang="en-US" dirty="0"/>
              <a:t>Chronic sinusitis typically involves the </a:t>
            </a:r>
            <a:r>
              <a:rPr lang="en-US" dirty="0" smtClean="0"/>
              <a:t>maxillary </a:t>
            </a:r>
            <a:r>
              <a:rPr lang="en-US" dirty="0"/>
              <a:t>and ethmoidal sinuses, </a:t>
            </a:r>
            <a:r>
              <a:rPr lang="en-US" dirty="0" smtClean="0"/>
              <a:t>as </a:t>
            </a:r>
            <a:r>
              <a:rPr lang="en-US" dirty="0"/>
              <a:t>the frontal and sphenoid often fail to </a:t>
            </a:r>
            <a:r>
              <a:rPr lang="en-US" dirty="0" smtClean="0"/>
              <a:t>develop.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61824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 history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Frequent chest infections ( productive cough, SOB..)</a:t>
            </a:r>
          </a:p>
          <a:p>
            <a:r>
              <a:rPr lang="en-US" dirty="0" smtClean="0"/>
              <a:t>Multiple ER visits for chest infection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0503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Pulmonary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Newborns with </a:t>
            </a:r>
            <a:r>
              <a:rPr lang="en-US" dirty="0" smtClean="0"/>
              <a:t>PCD often </a:t>
            </a:r>
            <a:r>
              <a:rPr lang="en-US" dirty="0"/>
              <a:t>suffer from mild respiratory distress, (</a:t>
            </a:r>
            <a:r>
              <a:rPr lang="en-US" dirty="0" smtClean="0"/>
              <a:t>tachypnea </a:t>
            </a:r>
            <a:r>
              <a:rPr lang="en-US" dirty="0"/>
              <a:t>or mild </a:t>
            </a:r>
            <a:r>
              <a:rPr lang="en-US" dirty="0" smtClean="0"/>
              <a:t>hypoxemia), </a:t>
            </a:r>
            <a:r>
              <a:rPr lang="en-US" dirty="0"/>
              <a:t>and may require supplemental oxygen for a few hours to days after </a:t>
            </a:r>
            <a:r>
              <a:rPr lang="en-US" dirty="0" smtClean="0"/>
              <a:t>birth.</a:t>
            </a:r>
          </a:p>
          <a:p>
            <a:r>
              <a:rPr lang="en-US" dirty="0"/>
              <a:t>Patients with bronchiectasis generally manifest </a:t>
            </a:r>
            <a:r>
              <a:rPr lang="en-US" dirty="0" err="1"/>
              <a:t>auscultatory</a:t>
            </a:r>
            <a:r>
              <a:rPr lang="en-US" dirty="0"/>
              <a:t> crackles and may have wheezes that mimic asthma, particularly in </a:t>
            </a:r>
            <a:r>
              <a:rPr lang="en-US" dirty="0" smtClean="0"/>
              <a:t>children.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30050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Situs inversus and Kartagener syndrome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Complete </a:t>
            </a:r>
            <a:r>
              <a:rPr lang="en-US" dirty="0"/>
              <a:t>reversal of the circulatory system and the viscera known </a:t>
            </a:r>
            <a:r>
              <a:rPr lang="en-US" dirty="0" smtClean="0"/>
              <a:t>, including </a:t>
            </a:r>
            <a:r>
              <a:rPr lang="en-US" dirty="0" err="1" smtClean="0"/>
              <a:t>dextrocardia</a:t>
            </a:r>
            <a:r>
              <a:rPr lang="en-US" dirty="0" smtClean="0"/>
              <a:t> </a:t>
            </a:r>
          </a:p>
          <a:p>
            <a:r>
              <a:rPr lang="en-US" dirty="0"/>
              <a:t> Situs </a:t>
            </a:r>
            <a:r>
              <a:rPr lang="en-US" dirty="0" err="1"/>
              <a:t>inversus</a:t>
            </a:r>
            <a:r>
              <a:rPr lang="en-US" dirty="0"/>
              <a:t> has no serious adverse health consequences per se, and the condition often goes undetected until a chest radiograph is obtained. </a:t>
            </a:r>
            <a:endParaRPr lang="en-US" dirty="0" smtClean="0"/>
          </a:p>
          <a:p>
            <a:r>
              <a:rPr lang="en-US" dirty="0" smtClean="0"/>
              <a:t>Very useful sign if PCD diagnosis is considered.</a:t>
            </a:r>
          </a:p>
          <a:p>
            <a:r>
              <a:rPr lang="en-US" dirty="0"/>
              <a:t> 50 percent of patients with </a:t>
            </a:r>
            <a:r>
              <a:rPr lang="en-US" dirty="0" smtClean="0"/>
              <a:t>PCD.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92544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Situs </a:t>
            </a:r>
            <a:r>
              <a:rPr lang="en-US" dirty="0" err="1" smtClean="0"/>
              <a:t>Inversus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09018" y="1193612"/>
            <a:ext cx="4525963" cy="4525963"/>
          </a:xfrm>
        </p:spPr>
      </p:pic>
    </p:spTree>
    <p:extLst>
      <p:ext uri="{BB962C8B-B14F-4D97-AF65-F5344CB8AC3E}">
        <p14:creationId xmlns:p14="http://schemas.microsoft.com/office/powerpoint/2010/main" xmlns="" val="45020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CNS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Hydrocephalus has been described from several persons with primary ciliary dyskinesia and two siblings with ciliary aplasia </a:t>
            </a:r>
            <a:r>
              <a:rPr lang="en-US" dirty="0" smtClean="0"/>
              <a:t>. </a:t>
            </a:r>
            <a:r>
              <a:rPr lang="en-US" dirty="0"/>
              <a:t>Impaired function of ependymal cilia may be at least partially responsible.</a:t>
            </a:r>
          </a:p>
        </p:txBody>
      </p:sp>
    </p:spTree>
    <p:extLst>
      <p:ext uri="{BB962C8B-B14F-4D97-AF65-F5344CB8AC3E}">
        <p14:creationId xmlns:p14="http://schemas.microsoft.com/office/powerpoint/2010/main" xmlns="" val="279189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Fertility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men with PCD have living but immotile spermatozoa and are </a:t>
            </a:r>
            <a:r>
              <a:rPr lang="en-US" dirty="0" smtClean="0"/>
              <a:t>infertile.</a:t>
            </a:r>
          </a:p>
          <a:p>
            <a:r>
              <a:rPr lang="en-US" dirty="0"/>
              <a:t> Women </a:t>
            </a:r>
            <a:r>
              <a:rPr lang="en-US" dirty="0" smtClean="0"/>
              <a:t> </a:t>
            </a:r>
            <a:r>
              <a:rPr lang="en-US" dirty="0"/>
              <a:t>have decreased fertility, with fewer than </a:t>
            </a:r>
            <a:r>
              <a:rPr lang="en-US" dirty="0" smtClean="0"/>
              <a:t>50% </a:t>
            </a:r>
            <a:r>
              <a:rPr lang="en-US" dirty="0"/>
              <a:t>successfully completing </a:t>
            </a:r>
            <a:r>
              <a:rPr lang="en-US" dirty="0" smtClean="0"/>
              <a:t>pregnancy.</a:t>
            </a:r>
          </a:p>
          <a:p>
            <a:r>
              <a:rPr lang="en-US" dirty="0"/>
              <a:t> Impaired ciliary function in the fallopian tubules can delay ovum transit leading to reduced fertility or ectopic </a:t>
            </a:r>
            <a:r>
              <a:rPr lang="en-US" dirty="0" smtClean="0"/>
              <a:t>pregnancy.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05120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Cardiac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Congenital </a:t>
            </a:r>
            <a:r>
              <a:rPr lang="en-US" dirty="0"/>
              <a:t>cardiac </a:t>
            </a:r>
            <a:r>
              <a:rPr lang="en-US" dirty="0" smtClean="0"/>
              <a:t>anomalies are 200-fold </a:t>
            </a:r>
            <a:r>
              <a:rPr lang="en-US" dirty="0"/>
              <a:t>higher in PCD than the general </a:t>
            </a:r>
            <a:r>
              <a:rPr lang="en-US" dirty="0" smtClean="0"/>
              <a:t>population.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8171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Investigations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66125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Saccharin </a:t>
            </a:r>
            <a:r>
              <a:rPr lang="en-US" dirty="0" smtClean="0"/>
              <a:t>Test:</a:t>
            </a:r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traditional screening modality </a:t>
            </a:r>
            <a:r>
              <a:rPr lang="en-US" dirty="0" smtClean="0"/>
              <a:t>for PCD</a:t>
            </a:r>
            <a:r>
              <a:rPr lang="en-US" dirty="0"/>
              <a:t>. It measures </a:t>
            </a:r>
            <a:r>
              <a:rPr lang="en-US" dirty="0" err="1"/>
              <a:t>mucociliary</a:t>
            </a:r>
            <a:r>
              <a:rPr lang="en-US" dirty="0"/>
              <a:t> clearance by placing a </a:t>
            </a:r>
            <a:r>
              <a:rPr lang="en-US" dirty="0" smtClean="0"/>
              <a:t>saccharin </a:t>
            </a:r>
            <a:r>
              <a:rPr lang="en-US" dirty="0" err="1" smtClean="0"/>
              <a:t>microtablet</a:t>
            </a:r>
            <a:r>
              <a:rPr lang="en-US" dirty="0" smtClean="0"/>
              <a:t> </a:t>
            </a:r>
            <a:r>
              <a:rPr lang="en-US" dirty="0"/>
              <a:t>onto the anterior head of the </a:t>
            </a:r>
            <a:r>
              <a:rPr lang="en-US" dirty="0" smtClean="0"/>
              <a:t>inferior turbinate </a:t>
            </a:r>
            <a:r>
              <a:rPr lang="en-US" dirty="0"/>
              <a:t>and quantifying the time it takes for the </a:t>
            </a:r>
            <a:r>
              <a:rPr lang="en-US" dirty="0" smtClean="0"/>
              <a:t>patient to </a:t>
            </a:r>
            <a:r>
              <a:rPr lang="en-US" dirty="0"/>
              <a:t>taste the sugar. </a:t>
            </a:r>
            <a:r>
              <a:rPr lang="en-US" dirty="0" smtClean="0"/>
              <a:t>values </a:t>
            </a:r>
            <a:r>
              <a:rPr lang="en-US" dirty="0"/>
              <a:t>shorter </a:t>
            </a:r>
            <a:r>
              <a:rPr lang="en-US" dirty="0" smtClean="0"/>
              <a:t>than 20 </a:t>
            </a:r>
            <a:r>
              <a:rPr lang="en-US" dirty="0"/>
              <a:t>minutes are considered in the normal range. </a:t>
            </a:r>
            <a:r>
              <a:rPr lang="en-US" dirty="0" smtClean="0"/>
              <a:t>The </a:t>
            </a:r>
            <a:r>
              <a:rPr lang="en-US" dirty="0"/>
              <a:t>saccharin test is unreliable in </a:t>
            </a:r>
            <a:r>
              <a:rPr lang="en-US" dirty="0" smtClean="0"/>
              <a:t>children  </a:t>
            </a:r>
            <a:r>
              <a:rPr lang="en-US" dirty="0"/>
              <a:t>and therefore it is not commonly used </a:t>
            </a:r>
            <a:r>
              <a:rPr lang="en-US" dirty="0" smtClean="0"/>
              <a:t>during the </a:t>
            </a:r>
            <a:r>
              <a:rPr lang="en-US" dirty="0"/>
              <a:t>diagnosis of PCD.</a:t>
            </a:r>
          </a:p>
        </p:txBody>
      </p:sp>
    </p:spTree>
    <p:extLst>
      <p:ext uri="{BB962C8B-B14F-4D97-AF65-F5344CB8AC3E}">
        <p14:creationId xmlns:p14="http://schemas.microsoft.com/office/powerpoint/2010/main" xmlns="" val="394824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Saccharin test</a:t>
            </a:r>
            <a:endParaRPr lang="en-US" dirty="0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34130" y="1596540"/>
            <a:ext cx="4377465" cy="3742711"/>
          </a:xfrm>
        </p:spPr>
      </p:pic>
    </p:spTree>
    <p:extLst>
      <p:ext uri="{BB962C8B-B14F-4D97-AF65-F5344CB8AC3E}">
        <p14:creationId xmlns:p14="http://schemas.microsoft.com/office/powerpoint/2010/main" xmlns="" val="73752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Nasal Nitric Oxide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Has </a:t>
            </a:r>
            <a:r>
              <a:rPr lang="en-US" dirty="0"/>
              <a:t>become the preferred </a:t>
            </a:r>
            <a:r>
              <a:rPr lang="en-US" dirty="0" smtClean="0"/>
              <a:t>screening modality </a:t>
            </a:r>
            <a:r>
              <a:rPr lang="en-US" dirty="0"/>
              <a:t>for PCD</a:t>
            </a:r>
            <a:r>
              <a:rPr lang="en-US" dirty="0" smtClean="0"/>
              <a:t>. A nasal catheter is placed </a:t>
            </a:r>
            <a:r>
              <a:rPr lang="en-US" dirty="0"/>
              <a:t>through a foam sleeve.. which is used to seal </a:t>
            </a:r>
            <a:r>
              <a:rPr lang="en-US" dirty="0" smtClean="0"/>
              <a:t>the nostril </a:t>
            </a:r>
            <a:r>
              <a:rPr lang="en-US" dirty="0"/>
              <a:t>from the atmosphere and measure the </a:t>
            </a:r>
            <a:r>
              <a:rPr lang="en-US" dirty="0" smtClean="0"/>
              <a:t>concentration of </a:t>
            </a:r>
            <a:r>
              <a:rPr lang="en-US" dirty="0"/>
              <a:t>nitric oxide. During </a:t>
            </a:r>
            <a:r>
              <a:rPr lang="en-US" dirty="0" err="1"/>
              <a:t>nNO</a:t>
            </a:r>
            <a:r>
              <a:rPr lang="en-US" dirty="0"/>
              <a:t> measurements, </a:t>
            </a:r>
            <a:r>
              <a:rPr lang="en-US" dirty="0" smtClean="0"/>
              <a:t>the patient </a:t>
            </a:r>
            <a:r>
              <a:rPr lang="en-US" dirty="0"/>
              <a:t>performs maneuvers designed to </a:t>
            </a:r>
            <a:r>
              <a:rPr lang="en-US" dirty="0" smtClean="0"/>
              <a:t>close </a:t>
            </a:r>
            <a:r>
              <a:rPr lang="en-US" dirty="0"/>
              <a:t>the soft palate</a:t>
            </a:r>
            <a:r>
              <a:rPr lang="en-US" dirty="0" smtClean="0"/>
              <a:t>.. which </a:t>
            </a:r>
            <a:r>
              <a:rPr lang="en-US" dirty="0"/>
              <a:t>minimizes the contamination of nasal </a:t>
            </a:r>
            <a:r>
              <a:rPr lang="en-US" dirty="0" smtClean="0"/>
              <a:t>gases by </a:t>
            </a:r>
            <a:r>
              <a:rPr lang="en-US" dirty="0"/>
              <a:t>pulmonary gases. </a:t>
            </a:r>
          </a:p>
        </p:txBody>
      </p:sp>
    </p:spTree>
    <p:extLst>
      <p:ext uri="{BB962C8B-B14F-4D97-AF65-F5344CB8AC3E}">
        <p14:creationId xmlns:p14="http://schemas.microsoft.com/office/powerpoint/2010/main" xmlns="" val="200888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nNO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13885" y="1749245"/>
            <a:ext cx="4123035" cy="3359510"/>
          </a:xfrm>
          <a:prstGeom prst="rect">
            <a:avLst/>
          </a:prstGeom>
        </p:spPr>
      </p:pic>
      <p:sp>
        <p:nvSpPr>
          <p:cNvPr id="5" name="مستطيل مستدير الزوايا 4"/>
          <p:cNvSpPr/>
          <p:nvPr/>
        </p:nvSpPr>
        <p:spPr>
          <a:xfrm>
            <a:off x="601670" y="1596540"/>
            <a:ext cx="2901395" cy="36649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Due to technical considerations surrounding the palate closure maneuvers, the youngest age for </a:t>
            </a:r>
            <a:r>
              <a:rPr lang="en-US" sz="2400" dirty="0" err="1"/>
              <a:t>nNO</a:t>
            </a:r>
            <a:r>
              <a:rPr lang="en-US" sz="2400" dirty="0"/>
              <a:t> measurements is 5 years old.</a:t>
            </a:r>
          </a:p>
        </p:txBody>
      </p:sp>
    </p:spTree>
    <p:extLst>
      <p:ext uri="{BB962C8B-B14F-4D97-AF65-F5344CB8AC3E}">
        <p14:creationId xmlns:p14="http://schemas.microsoft.com/office/powerpoint/2010/main" xmlns="" val="3693518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H</a:t>
            </a:r>
            <a:r>
              <a:rPr lang="en-US" dirty="0" smtClean="0"/>
              <a:t>istory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Perinatal history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NSVD at full term</a:t>
            </a:r>
          </a:p>
          <a:p>
            <a:pPr marL="0" indent="0">
              <a:buNone/>
            </a:pPr>
            <a:r>
              <a:rPr lang="en-US" dirty="0" smtClean="0"/>
              <a:t>ECHO VSD and ASD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Family history 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Unremarkable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b="1" dirty="0">
                <a:solidFill>
                  <a:srgbClr val="00B0F0"/>
                </a:solidFill>
              </a:rPr>
              <a:t>M</a:t>
            </a:r>
            <a:r>
              <a:rPr lang="en-US" b="1" dirty="0" smtClean="0">
                <a:solidFill>
                  <a:srgbClr val="00B0F0"/>
                </a:solidFill>
              </a:rPr>
              <a:t>edications</a:t>
            </a:r>
            <a:r>
              <a:rPr lang="en-US" dirty="0" smtClean="0">
                <a:solidFill>
                  <a:srgbClr val="00B0F0"/>
                </a:solidFill>
              </a:rPr>
              <a:t>: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Ventolin.</a:t>
            </a:r>
          </a:p>
        </p:txBody>
      </p:sp>
    </p:spTree>
    <p:extLst>
      <p:ext uri="{BB962C8B-B14F-4D97-AF65-F5344CB8AC3E}">
        <p14:creationId xmlns:p14="http://schemas.microsoft.com/office/powerpoint/2010/main" xmlns="" val="417078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nNO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Several studies have demonstrated that patients </a:t>
            </a:r>
            <a:r>
              <a:rPr lang="en-US" dirty="0" smtClean="0"/>
              <a:t>with PCD </a:t>
            </a:r>
            <a:r>
              <a:rPr lang="en-US" dirty="0"/>
              <a:t>will have low levels of </a:t>
            </a:r>
            <a:r>
              <a:rPr lang="en-US" dirty="0" err="1"/>
              <a:t>nNO</a:t>
            </a:r>
            <a:r>
              <a:rPr lang="en-US" dirty="0"/>
              <a:t> </a:t>
            </a:r>
            <a:r>
              <a:rPr lang="en-US" dirty="0" smtClean="0"/>
              <a:t>. False-positive low </a:t>
            </a:r>
            <a:r>
              <a:rPr lang="en-US" dirty="0" err="1"/>
              <a:t>nNO</a:t>
            </a:r>
            <a:r>
              <a:rPr lang="en-US" dirty="0"/>
              <a:t> can occur with CF, </a:t>
            </a:r>
            <a:r>
              <a:rPr lang="en-US" dirty="0" err="1"/>
              <a:t>panbronchiolitis</a:t>
            </a:r>
            <a:r>
              <a:rPr lang="en-US" dirty="0"/>
              <a:t>, and </a:t>
            </a:r>
            <a:r>
              <a:rPr lang="en-US" dirty="0" smtClean="0"/>
              <a:t>nasal polyposis.</a:t>
            </a:r>
          </a:p>
          <a:p>
            <a:r>
              <a:rPr lang="en-US" dirty="0"/>
              <a:t>Therefore, screening results with a low </a:t>
            </a:r>
            <a:r>
              <a:rPr lang="en-US" dirty="0" err="1" smtClean="0"/>
              <a:t>nNO</a:t>
            </a:r>
            <a:r>
              <a:rPr lang="en-US" dirty="0" smtClean="0"/>
              <a:t> level</a:t>
            </a:r>
            <a:r>
              <a:rPr lang="en-US" dirty="0"/>
              <a:t>, require other confirmatory tests, such as ciliary </a:t>
            </a:r>
            <a:r>
              <a:rPr lang="en-US" dirty="0" smtClean="0"/>
              <a:t>ultrastructure analysis </a:t>
            </a:r>
            <a:r>
              <a:rPr lang="en-US" dirty="0"/>
              <a:t>or genetic </a:t>
            </a:r>
            <a:r>
              <a:rPr lang="en-US" dirty="0" smtClean="0"/>
              <a:t>analysis to confirm PCD.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4447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Ciliary Ultrastructure Analysis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0855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Using </a:t>
            </a:r>
            <a:r>
              <a:rPr lang="en-US" dirty="0"/>
              <a:t>transmission </a:t>
            </a:r>
            <a:r>
              <a:rPr lang="en-US" dirty="0" smtClean="0"/>
              <a:t>electron microscopy. </a:t>
            </a:r>
            <a:r>
              <a:rPr lang="en-US" dirty="0"/>
              <a:t>Fresh ciliated </a:t>
            </a:r>
            <a:r>
              <a:rPr lang="en-US" dirty="0" smtClean="0"/>
              <a:t>mucosal biopsies </a:t>
            </a:r>
            <a:r>
              <a:rPr lang="en-US" dirty="0"/>
              <a:t>are performed and placed in glutaraldehyde</a:t>
            </a:r>
            <a:r>
              <a:rPr lang="en-US" dirty="0" smtClean="0"/>
              <a:t>.  The preferred </a:t>
            </a:r>
            <a:r>
              <a:rPr lang="en-US" dirty="0"/>
              <a:t>mucosal biopsy technique is a brushing </a:t>
            </a:r>
            <a:r>
              <a:rPr lang="en-US" dirty="0" smtClean="0"/>
              <a:t>from the </a:t>
            </a:r>
            <a:r>
              <a:rPr lang="en-US" dirty="0"/>
              <a:t>bronchi and pharynx; however, other options </a:t>
            </a:r>
            <a:r>
              <a:rPr lang="en-US" dirty="0" smtClean="0"/>
              <a:t>include endoscopic </a:t>
            </a:r>
            <a:r>
              <a:rPr lang="en-US" dirty="0"/>
              <a:t>bronchial tissue biopsy or inferior </a:t>
            </a:r>
            <a:r>
              <a:rPr lang="en-US" dirty="0" smtClean="0"/>
              <a:t>turbinate biopsy</a:t>
            </a:r>
            <a:r>
              <a:rPr lang="en-US" dirty="0"/>
              <a:t>. </a:t>
            </a:r>
            <a:r>
              <a:rPr lang="en-US" dirty="0" smtClean="0"/>
              <a:t>most </a:t>
            </a:r>
            <a:r>
              <a:rPr lang="en-US" dirty="0"/>
              <a:t>common abnormalities include: (</a:t>
            </a:r>
            <a:r>
              <a:rPr lang="en-US" dirty="0" smtClean="0"/>
              <a:t>a) absence </a:t>
            </a:r>
            <a:r>
              <a:rPr lang="en-US" dirty="0"/>
              <a:t>or shortening of </a:t>
            </a:r>
            <a:r>
              <a:rPr lang="en-US" dirty="0" err="1"/>
              <a:t>dyein</a:t>
            </a:r>
            <a:r>
              <a:rPr lang="en-US" dirty="0"/>
              <a:t> arms, (b) absence of </a:t>
            </a:r>
            <a:r>
              <a:rPr lang="en-US" dirty="0" smtClean="0"/>
              <a:t>radial spokes</a:t>
            </a:r>
            <a:r>
              <a:rPr lang="en-US" dirty="0"/>
              <a:t>, and (c) loss of the central pair of microtubules </a:t>
            </a:r>
            <a:r>
              <a:rPr lang="en-US" dirty="0" smtClean="0"/>
              <a:t>with transposition </a:t>
            </a:r>
            <a:r>
              <a:rPr lang="en-US" dirty="0"/>
              <a:t>of a peripheral doublet into the center</a:t>
            </a:r>
          </a:p>
        </p:txBody>
      </p:sp>
    </p:spTree>
    <p:extLst>
      <p:ext uri="{BB962C8B-B14F-4D97-AF65-F5344CB8AC3E}">
        <p14:creationId xmlns:p14="http://schemas.microsoft.com/office/powerpoint/2010/main" xmlns="" val="984668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Ciliary Ultrastructure Analysis</a:t>
            </a:r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9785" y="1901950"/>
            <a:ext cx="7132630" cy="2894681"/>
          </a:xfrm>
        </p:spPr>
      </p:pic>
    </p:spTree>
    <p:extLst>
      <p:ext uri="{BB962C8B-B14F-4D97-AF65-F5344CB8AC3E}">
        <p14:creationId xmlns:p14="http://schemas.microsoft.com/office/powerpoint/2010/main" xmlns="" val="98937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Ciliary Motility Analysis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Fresh </a:t>
            </a:r>
            <a:r>
              <a:rPr lang="en-US" dirty="0"/>
              <a:t>respiratory mucosal </a:t>
            </a:r>
            <a:r>
              <a:rPr lang="en-US" dirty="0" smtClean="0"/>
              <a:t>biopsies are </a:t>
            </a:r>
            <a:r>
              <a:rPr lang="en-US" dirty="0"/>
              <a:t>placed in isotonic saline and rapidly </a:t>
            </a:r>
            <a:r>
              <a:rPr lang="en-US" dirty="0" smtClean="0"/>
              <a:t>transferred to </a:t>
            </a:r>
            <a:r>
              <a:rPr lang="en-US" dirty="0"/>
              <a:t>a lab for high-speed video microscopy</a:t>
            </a:r>
            <a:r>
              <a:rPr lang="en-US" dirty="0" smtClean="0"/>
              <a:t>.</a:t>
            </a:r>
          </a:p>
          <a:p>
            <a:r>
              <a:rPr lang="en-US" dirty="0"/>
              <a:t>Cilia are </a:t>
            </a:r>
            <a:r>
              <a:rPr lang="en-US" dirty="0" smtClean="0"/>
              <a:t>then evaluated </a:t>
            </a:r>
            <a:r>
              <a:rPr lang="en-US" dirty="0"/>
              <a:t>for the following beat characteristics: (a) coordination</a:t>
            </a:r>
            <a:r>
              <a:rPr lang="en-US" dirty="0" smtClean="0"/>
              <a:t>. (</a:t>
            </a:r>
            <a:r>
              <a:rPr lang="en-US" dirty="0"/>
              <a:t>b) frequency, and (c) pattern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84813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Ciliary Motility Analysis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1"/>
            <a:ext cx="8390540" cy="3966670"/>
          </a:xfrm>
        </p:spPr>
        <p:txBody>
          <a:bodyPr>
            <a:normAutofit/>
          </a:bodyPr>
          <a:lstStyle/>
          <a:p>
            <a:r>
              <a:rPr lang="en-US" dirty="0" smtClean="0"/>
              <a:t>Certain </a:t>
            </a:r>
            <a:r>
              <a:rPr lang="en-US" dirty="0"/>
              <a:t>beat patterns have been correlated with </a:t>
            </a:r>
            <a:r>
              <a:rPr lang="en-US" dirty="0" smtClean="0"/>
              <a:t>specific ultrastructural defects:</a:t>
            </a:r>
          </a:p>
          <a:p>
            <a:r>
              <a:rPr lang="en-US" dirty="0" smtClean="0"/>
              <a:t>Immotile  or flickering </a:t>
            </a:r>
            <a:r>
              <a:rPr lang="en-US" dirty="0"/>
              <a:t>cilia correlate with outer </a:t>
            </a:r>
            <a:r>
              <a:rPr lang="en-US" dirty="0" err="1"/>
              <a:t>dyein</a:t>
            </a:r>
            <a:r>
              <a:rPr lang="en-US" dirty="0"/>
              <a:t> arm </a:t>
            </a:r>
            <a:r>
              <a:rPr lang="en-US" dirty="0" smtClean="0"/>
              <a:t>defects</a:t>
            </a:r>
            <a:endParaRPr lang="en-US" dirty="0"/>
          </a:p>
          <a:p>
            <a:r>
              <a:rPr lang="en-US" dirty="0" smtClean="0"/>
              <a:t>Low-amplitude </a:t>
            </a:r>
            <a:r>
              <a:rPr lang="en-US" dirty="0"/>
              <a:t>stiff beats correlates with either an </a:t>
            </a:r>
            <a:r>
              <a:rPr lang="en-US" dirty="0" smtClean="0"/>
              <a:t>isolated inner </a:t>
            </a:r>
            <a:r>
              <a:rPr lang="en-US" dirty="0" err="1"/>
              <a:t>dyein</a:t>
            </a:r>
            <a:r>
              <a:rPr lang="en-US" dirty="0"/>
              <a:t> arm defects or radial spoke </a:t>
            </a:r>
            <a:r>
              <a:rPr lang="en-US" dirty="0" smtClean="0"/>
              <a:t>defect </a:t>
            </a:r>
          </a:p>
          <a:p>
            <a:r>
              <a:rPr lang="en-US" dirty="0" smtClean="0"/>
              <a:t>A whip-like </a:t>
            </a:r>
            <a:r>
              <a:rPr lang="en-US" dirty="0"/>
              <a:t>beat correlates with central microtubule defects,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76230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Genetic analysis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  </a:t>
            </a:r>
            <a:r>
              <a:rPr lang="en-US" dirty="0"/>
              <a:t>be challenging due to </a:t>
            </a:r>
            <a:r>
              <a:rPr lang="en-US" dirty="0" smtClean="0"/>
              <a:t>genetic heterogeneity </a:t>
            </a:r>
            <a:r>
              <a:rPr lang="en-US" dirty="0"/>
              <a:t>and the </a:t>
            </a:r>
            <a:r>
              <a:rPr lang="en-US" dirty="0" smtClean="0"/>
              <a:t>extensive </a:t>
            </a:r>
            <a:r>
              <a:rPr lang="en-US" dirty="0"/>
              <a:t>size of </a:t>
            </a:r>
            <a:r>
              <a:rPr lang="en-US" dirty="0" smtClean="0"/>
              <a:t>PCD causing </a:t>
            </a:r>
            <a:r>
              <a:rPr lang="en-US" dirty="0"/>
              <a:t>genes.</a:t>
            </a:r>
          </a:p>
          <a:p>
            <a:r>
              <a:rPr lang="en-US" dirty="0"/>
              <a:t>The two most common genes mutated in PCD </a:t>
            </a:r>
            <a:r>
              <a:rPr lang="en-US" dirty="0" smtClean="0"/>
              <a:t>include DNAI1 and DNAH5 both </a:t>
            </a:r>
            <a:r>
              <a:rPr lang="en-US" dirty="0"/>
              <a:t>of which have </a:t>
            </a:r>
            <a:r>
              <a:rPr lang="en-US" dirty="0" smtClean="0"/>
              <a:t>been implicated </a:t>
            </a:r>
            <a:r>
              <a:rPr lang="en-US" dirty="0"/>
              <a:t>in 30% to 38% of PCD patients</a:t>
            </a:r>
          </a:p>
        </p:txBody>
      </p:sp>
    </p:spTree>
    <p:extLst>
      <p:ext uri="{BB962C8B-B14F-4D97-AF65-F5344CB8AC3E}">
        <p14:creationId xmlns:p14="http://schemas.microsoft.com/office/powerpoint/2010/main" xmlns="" val="157757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1670" y="2512770"/>
            <a:ext cx="8229600" cy="1143000"/>
          </a:xfrm>
        </p:spPr>
        <p:txBody>
          <a:bodyPr/>
          <a:lstStyle/>
          <a:p>
            <a:pPr algn="ctr"/>
            <a:r>
              <a:rPr lang="en-US" dirty="0" err="1" smtClean="0"/>
              <a:t>Otological</a:t>
            </a:r>
            <a:r>
              <a:rPr lang="en-US" dirty="0" smtClean="0"/>
              <a:t> Manifestations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2392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Otologic</a:t>
            </a:r>
            <a:r>
              <a:rPr lang="en-US" dirty="0"/>
              <a:t> features in PCD patients are generally explained by the defective ciliary function in the Eustachian tube and middle ear cleft, impairing </a:t>
            </a:r>
            <a:r>
              <a:rPr lang="en-US" dirty="0" err="1"/>
              <a:t>mucociliary</a:t>
            </a:r>
            <a:r>
              <a:rPr lang="en-US" dirty="0"/>
              <a:t> </a:t>
            </a:r>
            <a:r>
              <a:rPr lang="en-US" dirty="0" smtClean="0"/>
              <a:t>clearance.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73271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OME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Middle </a:t>
            </a:r>
            <a:r>
              <a:rPr lang="en-US" dirty="0"/>
              <a:t>ear fluid without symptoms </a:t>
            </a:r>
            <a:r>
              <a:rPr lang="en-US" dirty="0" smtClean="0"/>
              <a:t>or signs </a:t>
            </a:r>
            <a:r>
              <a:rPr lang="en-US" dirty="0"/>
              <a:t>of acute </a:t>
            </a:r>
            <a:r>
              <a:rPr lang="en-US" dirty="0" smtClean="0"/>
              <a:t>inflammation.</a:t>
            </a:r>
          </a:p>
          <a:p>
            <a:r>
              <a:rPr lang="en-US" dirty="0" smtClean="0"/>
              <a:t>Most </a:t>
            </a:r>
            <a:r>
              <a:rPr lang="en-US" dirty="0"/>
              <a:t>common cause of </a:t>
            </a:r>
            <a:r>
              <a:rPr lang="en-US" dirty="0" smtClean="0"/>
              <a:t>acquired conductive </a:t>
            </a:r>
            <a:r>
              <a:rPr lang="en-US" dirty="0"/>
              <a:t>hearing loss in </a:t>
            </a:r>
            <a:r>
              <a:rPr lang="en-US" dirty="0" smtClean="0"/>
              <a:t>childhood.</a:t>
            </a:r>
          </a:p>
          <a:p>
            <a:r>
              <a:rPr lang="en-US" dirty="0"/>
              <a:t>10–30% </a:t>
            </a:r>
            <a:r>
              <a:rPr lang="en-US" dirty="0" smtClean="0"/>
              <a:t>prevalence in </a:t>
            </a:r>
            <a:r>
              <a:rPr lang="en-US" dirty="0"/>
              <a:t>the 1–3 year age </a:t>
            </a:r>
            <a:r>
              <a:rPr lang="en-US" dirty="0" smtClean="0"/>
              <a:t>group.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0321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OME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Treatment aims to:</a:t>
            </a:r>
          </a:p>
          <a:p>
            <a:r>
              <a:rPr lang="en-US" dirty="0" smtClean="0"/>
              <a:t>Prevent long </a:t>
            </a:r>
            <a:r>
              <a:rPr lang="en-US" dirty="0"/>
              <a:t>term </a:t>
            </a:r>
            <a:r>
              <a:rPr lang="en-US" dirty="0" smtClean="0"/>
              <a:t>sequelae of hearing loss (impaired speech and language).</a:t>
            </a:r>
          </a:p>
          <a:p>
            <a:r>
              <a:rPr lang="en-US" dirty="0"/>
              <a:t>prevent </a:t>
            </a:r>
            <a:r>
              <a:rPr lang="en-US" dirty="0" smtClean="0"/>
              <a:t> potential </a:t>
            </a:r>
            <a:r>
              <a:rPr lang="en-US" dirty="0"/>
              <a:t>sequelae of OME such as tympanic membrane </a:t>
            </a:r>
            <a:r>
              <a:rPr lang="en-US" dirty="0" smtClean="0"/>
              <a:t>atelectasis and </a:t>
            </a:r>
            <a:r>
              <a:rPr lang="en-US" dirty="0"/>
              <a:t>retraction pockets, </a:t>
            </a:r>
            <a:r>
              <a:rPr lang="en-US" dirty="0" err="1"/>
              <a:t>ossicular</a:t>
            </a:r>
            <a:r>
              <a:rPr lang="en-US" dirty="0"/>
              <a:t> chain erosion or necrosis </a:t>
            </a:r>
            <a:r>
              <a:rPr lang="en-US" dirty="0" smtClean="0"/>
              <a:t>and cholesteatoma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63197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Examination </a:t>
            </a:r>
            <a:endParaRPr lang="en-US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Ears: dull TMs, loss of light reflex.</a:t>
            </a:r>
          </a:p>
          <a:p>
            <a:r>
              <a:rPr lang="en-US" dirty="0" smtClean="0"/>
              <a:t>Weber: central</a:t>
            </a:r>
          </a:p>
          <a:p>
            <a:r>
              <a:rPr lang="en-US" dirty="0" err="1" smtClean="0"/>
              <a:t>Rienne</a:t>
            </a:r>
            <a:r>
              <a:rPr lang="en-US" dirty="0" smtClean="0"/>
              <a:t> is –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Throat : grade I tonsils, no signs of infection</a:t>
            </a:r>
            <a:endParaRPr lang="en-US" dirty="0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Examination </a:t>
            </a:r>
            <a:endParaRPr lang="en-US" dirty="0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Nose: full of mucoid discharge</a:t>
            </a:r>
          </a:p>
          <a:p>
            <a:r>
              <a:rPr lang="en-US" dirty="0" smtClean="0"/>
              <a:t>HIT bilaterally</a:t>
            </a:r>
          </a:p>
          <a:p>
            <a:r>
              <a:rPr lang="en-US" dirty="0" smtClean="0"/>
              <a:t>Mild DNS to left side</a:t>
            </a:r>
          </a:p>
          <a:p>
            <a:r>
              <a:rPr lang="en-US" dirty="0" smtClean="0"/>
              <a:t>Small adenoid tissue</a:t>
            </a:r>
          </a:p>
          <a:p>
            <a:r>
              <a:rPr lang="en-US" dirty="0" smtClean="0"/>
              <a:t>Chest: bilateral basal </a:t>
            </a:r>
            <a:r>
              <a:rPr lang="en-US" dirty="0" err="1" smtClean="0"/>
              <a:t>crepitations</a:t>
            </a:r>
            <a:r>
              <a:rPr lang="en-US" dirty="0" smtClean="0"/>
              <a:t>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1545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OME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patients with PCD , there is a dilemma .</a:t>
            </a:r>
          </a:p>
          <a:p>
            <a:r>
              <a:rPr lang="en-US" dirty="0"/>
              <a:t>whether </a:t>
            </a:r>
            <a:r>
              <a:rPr lang="en-US" dirty="0" smtClean="0"/>
              <a:t>VTs </a:t>
            </a:r>
            <a:r>
              <a:rPr lang="en-US" dirty="0"/>
              <a:t>are of benefit in these children or whether, by placement </a:t>
            </a:r>
            <a:r>
              <a:rPr lang="en-US" dirty="0" smtClean="0"/>
              <a:t>of VT</a:t>
            </a:r>
            <a:r>
              <a:rPr lang="en-US" dirty="0"/>
              <a:t>, a dry ear with OME and hearing loss is converted to </a:t>
            </a:r>
            <a:r>
              <a:rPr lang="en-US" dirty="0" smtClean="0"/>
              <a:t>a chronically </a:t>
            </a:r>
            <a:r>
              <a:rPr lang="en-US" dirty="0"/>
              <a:t>discharging ear with OME and hearing loss.</a:t>
            </a:r>
          </a:p>
        </p:txBody>
      </p:sp>
    </p:spTree>
    <p:extLst>
      <p:ext uri="{BB962C8B-B14F-4D97-AF65-F5344CB8AC3E}">
        <p14:creationId xmlns:p14="http://schemas.microsoft.com/office/powerpoint/2010/main" xmlns="" val="3304538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Literature review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8 papers identified .</a:t>
            </a:r>
          </a:p>
          <a:p>
            <a:r>
              <a:rPr lang="en-US" dirty="0"/>
              <a:t>2</a:t>
            </a:r>
            <a:r>
              <a:rPr lang="en-US" dirty="0" smtClean="0"/>
              <a:t> </a:t>
            </a:r>
            <a:r>
              <a:rPr lang="en-US" dirty="0"/>
              <a:t>studies </a:t>
            </a:r>
            <a:r>
              <a:rPr lang="en-US" dirty="0" smtClean="0"/>
              <a:t> assessed the </a:t>
            </a:r>
            <a:r>
              <a:rPr lang="en-US" dirty="0"/>
              <a:t>natural history of 87 patients with OME and </a:t>
            </a:r>
            <a:r>
              <a:rPr lang="en-US" dirty="0" smtClean="0"/>
              <a:t>PCD.</a:t>
            </a:r>
          </a:p>
          <a:p>
            <a:r>
              <a:rPr lang="en-US" dirty="0" smtClean="0"/>
              <a:t>6 papers </a:t>
            </a:r>
            <a:r>
              <a:rPr lang="en-US" dirty="0"/>
              <a:t>reviewed the treatment of 81 patients with PCD and </a:t>
            </a:r>
            <a:r>
              <a:rPr lang="en-US" dirty="0" smtClean="0"/>
              <a:t>OME.</a:t>
            </a:r>
          </a:p>
          <a:p>
            <a:r>
              <a:rPr lang="en-US" dirty="0" smtClean="0"/>
              <a:t>Most of the papers are published 10 years ago or more.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1661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Literature review 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8 papers comprise:</a:t>
            </a:r>
          </a:p>
          <a:p>
            <a:r>
              <a:rPr lang="en-US" dirty="0" smtClean="0"/>
              <a:t>5 retrospective </a:t>
            </a:r>
            <a:r>
              <a:rPr lang="en-US" dirty="0"/>
              <a:t>observational studies/case </a:t>
            </a:r>
            <a:r>
              <a:rPr lang="en-US" dirty="0" smtClean="0"/>
              <a:t>series</a:t>
            </a:r>
          </a:p>
          <a:p>
            <a:r>
              <a:rPr lang="en-US" dirty="0" smtClean="0"/>
              <a:t>1 cross-sectional </a:t>
            </a:r>
            <a:r>
              <a:rPr lang="en-US" dirty="0"/>
              <a:t>study </a:t>
            </a:r>
          </a:p>
          <a:p>
            <a:r>
              <a:rPr lang="en-US" dirty="0" smtClean="0"/>
              <a:t> 1 </a:t>
            </a:r>
            <a:r>
              <a:rPr lang="en-US" dirty="0"/>
              <a:t>case </a:t>
            </a:r>
            <a:r>
              <a:rPr lang="en-US" dirty="0" smtClean="0"/>
              <a:t>report</a:t>
            </a:r>
          </a:p>
          <a:p>
            <a:r>
              <a:rPr lang="en-US" dirty="0" smtClean="0"/>
              <a:t> 1 letter in reply </a:t>
            </a:r>
            <a:r>
              <a:rPr lang="en-US" dirty="0"/>
              <a:t>discussing 2 </a:t>
            </a:r>
            <a:r>
              <a:rPr lang="en-US" dirty="0" smtClean="0"/>
              <a:t>patients</a:t>
            </a:r>
          </a:p>
        </p:txBody>
      </p:sp>
    </p:spTree>
    <p:extLst>
      <p:ext uri="{BB962C8B-B14F-4D97-AF65-F5344CB8AC3E}">
        <p14:creationId xmlns:p14="http://schemas.microsoft.com/office/powerpoint/2010/main" xmlns="" val="1678281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Literature review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 papers recommend against VT</a:t>
            </a:r>
          </a:p>
          <a:p>
            <a:r>
              <a:rPr lang="en-US" dirty="0" smtClean="0"/>
              <a:t>2 papers in favor of VT</a:t>
            </a:r>
          </a:p>
          <a:p>
            <a:r>
              <a:rPr lang="en-US" dirty="0" smtClean="0"/>
              <a:t>2 papers made no conclusion regarding treatment of OME in PCD PTs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2755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Majithia</a:t>
            </a:r>
            <a:r>
              <a:rPr lang="en-US" dirty="0" smtClean="0"/>
              <a:t> </a:t>
            </a:r>
            <a:r>
              <a:rPr lang="en-US" dirty="0"/>
              <a:t>et al.</a:t>
            </a:r>
          </a:p>
        </p:txBody>
      </p:sp>
      <p:graphicFrame>
        <p:nvGraphicFramePr>
          <p:cNvPr id="6" name="عنصر نائب للمحتوى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59922329"/>
              </p:ext>
            </p:extLst>
          </p:nvPr>
        </p:nvGraphicFramePr>
        <p:xfrm>
          <a:off x="143554" y="1443835"/>
          <a:ext cx="8704185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3601"/>
                <a:gridCol w="2028073"/>
                <a:gridCol w="1740837"/>
                <a:gridCol w="1740837"/>
                <a:gridCol w="1740837"/>
              </a:tblGrid>
              <a:tr h="623100">
                <a:tc>
                  <a:txBody>
                    <a:bodyPr/>
                    <a:lstStyle/>
                    <a:p>
                      <a:r>
                        <a:rPr lang="en-US" dirty="0" smtClean="0"/>
                        <a:t>Study design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Aim of study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r>
                        <a:rPr lang="en-US" baseline="0" dirty="0" smtClean="0"/>
                        <a:t>  and age of pts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Outcomes assessed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Findings </a:t>
                      </a:r>
                      <a:endParaRPr lang="en-US" dirty="0"/>
                    </a:p>
                  </a:txBody>
                  <a:tcPr/>
                </a:tc>
              </a:tr>
              <a:tr h="135840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Cross-sectional</a:t>
                      </a:r>
                    </a:p>
                    <a:p>
                      <a:r>
                        <a:rPr lang="en-US" sz="1800" dirty="0" smtClean="0"/>
                        <a:t>retrospective</a:t>
                      </a:r>
                    </a:p>
                    <a:p>
                      <a:r>
                        <a:rPr lang="en-US" sz="1800" dirty="0" smtClean="0"/>
                        <a:t>observational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Document severity of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hearing loss and natural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progression of OME in PCD</a:t>
                      </a:r>
                    </a:p>
                    <a:p>
                      <a:r>
                        <a:rPr lang="en-US" dirty="0" smtClean="0"/>
                        <a:t>(pts with VTs or perforation excluded)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 = 134 ears in 71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Children ;</a:t>
                      </a:r>
                    </a:p>
                    <a:p>
                      <a:r>
                        <a:rPr lang="en-US" dirty="0" smtClean="0"/>
                        <a:t> 3–15 </a:t>
                      </a:r>
                      <a:r>
                        <a:rPr lang="en-US" dirty="0" err="1" smtClean="0"/>
                        <a:t>yrs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Otoscopy, PTA and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tympanometry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Mean PTA thresholds and tympanograms</a:t>
                      </a:r>
                    </a:p>
                    <a:p>
                      <a:r>
                        <a:rPr lang="en-US" sz="1600" dirty="0" smtClean="0"/>
                        <a:t>approached normal (25dB at 0.5–4kHz)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over a fluctuant course in majority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by age 12 </a:t>
                      </a:r>
                      <a:r>
                        <a:rPr lang="en-US" sz="1600" dirty="0" err="1" smtClean="0"/>
                        <a:t>yrs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مستطيل مستدير الزوايا 6"/>
          <p:cNvSpPr/>
          <p:nvPr/>
        </p:nvSpPr>
        <p:spPr>
          <a:xfrm>
            <a:off x="2434130" y="4497935"/>
            <a:ext cx="5955495" cy="10689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Conclusion :Improvement in outcomes with age</a:t>
            </a:r>
          </a:p>
          <a:p>
            <a:pPr algn="ctr"/>
            <a:r>
              <a:rPr lang="en-US" dirty="0"/>
              <a:t>justifies conservative management </a:t>
            </a:r>
          </a:p>
        </p:txBody>
      </p:sp>
    </p:spTree>
    <p:extLst>
      <p:ext uri="{BB962C8B-B14F-4D97-AF65-F5344CB8AC3E}">
        <p14:creationId xmlns:p14="http://schemas.microsoft.com/office/powerpoint/2010/main" xmlns="" val="3139064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van der </a:t>
            </a:r>
            <a:r>
              <a:rPr lang="en-US" dirty="0" smtClean="0"/>
              <a:t>Baan et al.</a:t>
            </a:r>
            <a:endParaRPr lang="en-US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85438680"/>
              </p:ext>
            </p:extLst>
          </p:nvPr>
        </p:nvGraphicFramePr>
        <p:xfrm>
          <a:off x="457200" y="1600198"/>
          <a:ext cx="8229600" cy="28977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2010765"/>
                <a:gridCol w="1281075"/>
                <a:gridCol w="1645920"/>
                <a:gridCol w="1645920"/>
              </a:tblGrid>
              <a:tr h="607162">
                <a:tc>
                  <a:txBody>
                    <a:bodyPr/>
                    <a:lstStyle/>
                    <a:p>
                      <a:r>
                        <a:rPr lang="en-US" dirty="0" smtClean="0"/>
                        <a:t>Study design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Aim of study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r>
                        <a:rPr lang="en-US" baseline="0" dirty="0" smtClean="0"/>
                        <a:t>  and age of pts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Outcomes assessed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Findings </a:t>
                      </a:r>
                      <a:endParaRPr lang="en-US" dirty="0"/>
                    </a:p>
                  </a:txBody>
                  <a:tcPr/>
                </a:tc>
              </a:tr>
              <a:tr h="2257657">
                <a:tc>
                  <a:txBody>
                    <a:bodyPr/>
                    <a:lstStyle/>
                    <a:p>
                      <a:r>
                        <a:rPr lang="en-US" dirty="0" smtClean="0"/>
                        <a:t>Cross-sectional</a:t>
                      </a:r>
                    </a:p>
                    <a:p>
                      <a:r>
                        <a:rPr lang="en-US" dirty="0" smtClean="0"/>
                        <a:t>observational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Assess importance of </a:t>
                      </a:r>
                      <a:r>
                        <a:rPr lang="en-US" dirty="0" err="1" smtClean="0"/>
                        <a:t>cilial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activity and Eustachian tube</a:t>
                      </a:r>
                    </a:p>
                    <a:p>
                      <a:r>
                        <a:rPr lang="en-US" dirty="0" smtClean="0"/>
                        <a:t>pump in middle ear status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by studying PCD patients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 = 16; 1–59 </a:t>
                      </a:r>
                      <a:r>
                        <a:rPr lang="en-US" dirty="0" err="1" smtClean="0"/>
                        <a:t>yrs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Questionnaire, </a:t>
                      </a:r>
                      <a:r>
                        <a:rPr lang="en-US" dirty="0" err="1" smtClean="0"/>
                        <a:t>otomicroscopy</a:t>
                      </a:r>
                      <a:r>
                        <a:rPr lang="en-US" dirty="0" smtClean="0"/>
                        <a:t>,</a:t>
                      </a:r>
                    </a:p>
                    <a:p>
                      <a:r>
                        <a:rPr lang="en-US" dirty="0" smtClean="0"/>
                        <a:t>PTA (AB gap), tympanometry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Improvement in all measures with age.</a:t>
                      </a:r>
                    </a:p>
                    <a:p>
                      <a:r>
                        <a:rPr lang="en-US" dirty="0" smtClean="0"/>
                        <a:t>OME most common from 1 to 30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err="1" smtClean="0"/>
                        <a:t>yrs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مستطيل مستدير الزوايا 4"/>
          <p:cNvSpPr/>
          <p:nvPr/>
        </p:nvSpPr>
        <p:spPr>
          <a:xfrm>
            <a:off x="3044950" y="4650640"/>
            <a:ext cx="5344675" cy="1221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Conclusion: MCC </a:t>
            </a:r>
            <a:r>
              <a:rPr lang="en-US" dirty="0"/>
              <a:t>only important from 0 to </a:t>
            </a:r>
            <a:r>
              <a:rPr lang="en-US" dirty="0" smtClean="0"/>
              <a:t>30 </a:t>
            </a:r>
            <a:r>
              <a:rPr lang="en-US" dirty="0" err="1" smtClean="0"/>
              <a:t>yrs</a:t>
            </a:r>
            <a:r>
              <a:rPr lang="en-US" dirty="0" smtClean="0"/>
              <a:t> of age,,</a:t>
            </a:r>
          </a:p>
          <a:p>
            <a:r>
              <a:rPr lang="en-US" dirty="0"/>
              <a:t>Deficient </a:t>
            </a:r>
            <a:r>
              <a:rPr lang="en-US" dirty="0" err="1"/>
              <a:t>mucociliary</a:t>
            </a:r>
            <a:r>
              <a:rPr lang="en-US" dirty="0"/>
              <a:t> system can </a:t>
            </a:r>
            <a:r>
              <a:rPr lang="en-US" dirty="0" smtClean="0"/>
              <a:t>be compensated </a:t>
            </a:r>
            <a:r>
              <a:rPr lang="en-US" dirty="0"/>
              <a:t>for with age</a:t>
            </a:r>
          </a:p>
        </p:txBody>
      </p:sp>
    </p:spTree>
    <p:extLst>
      <p:ext uri="{BB962C8B-B14F-4D97-AF65-F5344CB8AC3E}">
        <p14:creationId xmlns:p14="http://schemas.microsoft.com/office/powerpoint/2010/main" xmlns="" val="516237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1082"/>
          </a:xfrm>
        </p:spPr>
        <p:txBody>
          <a:bodyPr/>
          <a:lstStyle/>
          <a:p>
            <a:r>
              <a:rPr lang="en-US" dirty="0"/>
              <a:t>El Sayed et al.</a:t>
            </a: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046889624"/>
              </p:ext>
            </p:extLst>
          </p:nvPr>
        </p:nvGraphicFramePr>
        <p:xfrm>
          <a:off x="313645" y="1138425"/>
          <a:ext cx="8686800" cy="54041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7360"/>
                <a:gridCol w="1613915"/>
                <a:gridCol w="1860805"/>
                <a:gridCol w="1498705"/>
                <a:gridCol w="1976015"/>
              </a:tblGrid>
              <a:tr h="923550">
                <a:tc>
                  <a:txBody>
                    <a:bodyPr/>
                    <a:lstStyle/>
                    <a:p>
                      <a:r>
                        <a:rPr lang="en-US" dirty="0" smtClean="0"/>
                        <a:t>Study design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Aim of study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r>
                        <a:rPr lang="en-US" baseline="0" dirty="0" smtClean="0"/>
                        <a:t>  and age of pts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Outcomes assessed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Findings </a:t>
                      </a:r>
                      <a:endParaRPr lang="en-US" dirty="0"/>
                    </a:p>
                  </a:txBody>
                  <a:tcPr/>
                </a:tc>
              </a:tr>
              <a:tr h="2257656">
                <a:tc>
                  <a:txBody>
                    <a:bodyPr/>
                    <a:lstStyle/>
                    <a:p>
                      <a:r>
                        <a:rPr lang="en-US" dirty="0" smtClean="0"/>
                        <a:t>Cross-sectional</a:t>
                      </a:r>
                    </a:p>
                    <a:p>
                      <a:r>
                        <a:rPr lang="en-US" dirty="0" smtClean="0"/>
                        <a:t>observational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Discuss features and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principles of management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of </a:t>
                      </a:r>
                      <a:r>
                        <a:rPr lang="en-US" sz="1600" dirty="0" err="1" smtClean="0"/>
                        <a:t>otologic</a:t>
                      </a:r>
                      <a:r>
                        <a:rPr lang="en-US" sz="1600" dirty="0" smtClean="0"/>
                        <a:t> disease in PCD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 = 16; 2–46yrs</a:t>
                      </a:r>
                    </a:p>
                    <a:p>
                      <a:r>
                        <a:rPr lang="en-US" dirty="0" smtClean="0"/>
                        <a:t>(mean 17.5yrs)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PTA, </a:t>
                      </a:r>
                      <a:r>
                        <a:rPr lang="en-US" sz="1600" dirty="0" err="1" smtClean="0"/>
                        <a:t>otomicroscopy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 pts&lt;12 </a:t>
                      </a:r>
                      <a:r>
                        <a:rPr lang="en-US" dirty="0" err="1" smtClean="0"/>
                        <a:t>yrs</a:t>
                      </a:r>
                      <a:r>
                        <a:rPr lang="en-US" dirty="0" smtClean="0"/>
                        <a:t> (n = 11) had OME and</a:t>
                      </a:r>
                    </a:p>
                    <a:p>
                      <a:r>
                        <a:rPr lang="en-US" dirty="0" smtClean="0"/>
                        <a:t>hearing loss.</a:t>
                      </a:r>
                    </a:p>
                    <a:p>
                      <a:r>
                        <a:rPr lang="en-US" dirty="0" smtClean="0"/>
                        <a:t>All pts&gt;12 </a:t>
                      </a:r>
                      <a:r>
                        <a:rPr lang="en-US" dirty="0" err="1" smtClean="0"/>
                        <a:t>yrs</a:t>
                      </a:r>
                      <a:r>
                        <a:rPr lang="en-US" dirty="0" smtClean="0"/>
                        <a:t> (n = 5) no OME</a:t>
                      </a:r>
                    </a:p>
                    <a:p>
                      <a:r>
                        <a:rPr lang="en-US" dirty="0" smtClean="0"/>
                        <a:t>4/5&gt;12 </a:t>
                      </a:r>
                      <a:r>
                        <a:rPr lang="en-US" dirty="0" err="1" smtClean="0"/>
                        <a:t>yrs</a:t>
                      </a:r>
                      <a:r>
                        <a:rPr lang="en-US" dirty="0" smtClean="0"/>
                        <a:t> had </a:t>
                      </a:r>
                      <a:r>
                        <a:rPr lang="en-US" dirty="0" err="1" smtClean="0"/>
                        <a:t>tympanosclerosis</a:t>
                      </a:r>
                      <a:r>
                        <a:rPr lang="en-US" dirty="0" smtClean="0"/>
                        <a:t> and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normal PTA</a:t>
                      </a:r>
                    </a:p>
                    <a:p>
                      <a:r>
                        <a:rPr lang="en-US" dirty="0" smtClean="0"/>
                        <a:t>1 bilateral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cholesteatoma (age 24 </a:t>
                      </a:r>
                      <a:r>
                        <a:rPr lang="en-US" dirty="0" err="1" smtClean="0"/>
                        <a:t>yrs</a:t>
                      </a:r>
                      <a:r>
                        <a:rPr lang="en-US" dirty="0" smtClean="0"/>
                        <a:t>)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and hearing loss,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1 bilateral keratosis </a:t>
                      </a:r>
                      <a:r>
                        <a:rPr lang="en-US" dirty="0" err="1" smtClean="0"/>
                        <a:t>obturans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(age 53 </a:t>
                      </a:r>
                      <a:r>
                        <a:rPr lang="en-US" dirty="0" err="1" smtClean="0"/>
                        <a:t>yrs</a:t>
                      </a:r>
                      <a:r>
                        <a:rPr lang="en-US" dirty="0" smtClean="0"/>
                        <a:t>) but normal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PTA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مستطيل مستدير الزوايا 4"/>
          <p:cNvSpPr/>
          <p:nvPr/>
        </p:nvSpPr>
        <p:spPr>
          <a:xfrm>
            <a:off x="1059785" y="4039820"/>
            <a:ext cx="5650085" cy="15270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Conclusion</a:t>
            </a:r>
            <a:r>
              <a:rPr lang="en-US" dirty="0" smtClean="0"/>
              <a:t>: Children </a:t>
            </a:r>
            <a:r>
              <a:rPr lang="en-US" dirty="0"/>
              <a:t>with PCD suffer bilateral</a:t>
            </a:r>
          </a:p>
          <a:p>
            <a:pPr algn="ctr"/>
            <a:r>
              <a:rPr lang="en-US" dirty="0"/>
              <a:t>unrelenting OME and hearing loss</a:t>
            </a:r>
          </a:p>
          <a:p>
            <a:pPr algn="ctr"/>
            <a:r>
              <a:rPr lang="en-US" dirty="0"/>
              <a:t>and benefit from VT insertion and</a:t>
            </a:r>
          </a:p>
          <a:p>
            <a:pPr algn="ctr"/>
            <a:r>
              <a:rPr lang="en-US" dirty="0"/>
              <a:t>adenoidectomy</a:t>
            </a:r>
          </a:p>
        </p:txBody>
      </p:sp>
    </p:spTree>
    <p:extLst>
      <p:ext uri="{BB962C8B-B14F-4D97-AF65-F5344CB8AC3E}">
        <p14:creationId xmlns:p14="http://schemas.microsoft.com/office/powerpoint/2010/main" xmlns="" val="161644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Ernstson</a:t>
            </a:r>
            <a:r>
              <a:rPr lang="en-US" dirty="0"/>
              <a:t> et al.</a:t>
            </a: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2150240"/>
              </p:ext>
            </p:extLst>
          </p:nvPr>
        </p:nvGraphicFramePr>
        <p:xfrm>
          <a:off x="143555" y="1291130"/>
          <a:ext cx="8704185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7567"/>
                <a:gridCol w="1647567"/>
                <a:gridCol w="1647567"/>
                <a:gridCol w="1647567"/>
                <a:gridCol w="211391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Study design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Aim of study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r>
                        <a:rPr lang="en-US" baseline="0" dirty="0" smtClean="0"/>
                        <a:t>  and age of pts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Outcomes assessed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Findings </a:t>
                      </a:r>
                      <a:endParaRPr lang="en-US" dirty="0"/>
                    </a:p>
                  </a:txBody>
                  <a:tcPr/>
                </a:tc>
              </a:tr>
              <a:tr h="2563065">
                <a:tc>
                  <a:txBody>
                    <a:bodyPr/>
                    <a:lstStyle/>
                    <a:p>
                      <a:r>
                        <a:rPr lang="en-US" dirty="0" smtClean="0"/>
                        <a:t>Case series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Discuss </a:t>
                      </a:r>
                      <a:r>
                        <a:rPr lang="en-US" dirty="0" err="1" smtClean="0"/>
                        <a:t>otologic</a:t>
                      </a:r>
                      <a:r>
                        <a:rPr lang="en-US" dirty="0" smtClean="0"/>
                        <a:t> aspects of</a:t>
                      </a:r>
                    </a:p>
                    <a:p>
                      <a:r>
                        <a:rPr lang="en-US" dirty="0" smtClean="0"/>
                        <a:t>PCD and its relevance</a:t>
                      </a:r>
                    </a:p>
                    <a:p>
                      <a:r>
                        <a:rPr lang="en-US" dirty="0" smtClean="0"/>
                        <a:t>to the </a:t>
                      </a:r>
                      <a:r>
                        <a:rPr lang="en-US" dirty="0" err="1" smtClean="0"/>
                        <a:t>aetiology</a:t>
                      </a:r>
                      <a:r>
                        <a:rPr lang="en-US" dirty="0" smtClean="0"/>
                        <a:t> of 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 = 6; 6–30 </a:t>
                      </a:r>
                      <a:r>
                        <a:rPr lang="en-US" dirty="0" err="1" smtClean="0"/>
                        <a:t>yrs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Otomicroscopy</a:t>
                      </a:r>
                      <a:r>
                        <a:rPr lang="en-US" dirty="0" smtClean="0"/>
                        <a:t>, PTA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4/4 adults had </a:t>
                      </a:r>
                      <a:r>
                        <a:rPr lang="en-US" dirty="0" err="1" smtClean="0"/>
                        <a:t>tympanosclerosis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and/or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atelectasis</a:t>
                      </a:r>
                    </a:p>
                    <a:p>
                      <a:r>
                        <a:rPr lang="en-US" dirty="0" smtClean="0"/>
                        <a:t>2/4 adults had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OME and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fluctuant PTA</a:t>
                      </a:r>
                    </a:p>
                    <a:p>
                      <a:r>
                        <a:rPr lang="en-US" dirty="0" smtClean="0"/>
                        <a:t>2/2 children with OME prior to VT</a:t>
                      </a:r>
                    </a:p>
                    <a:p>
                      <a:r>
                        <a:rPr lang="en-US" dirty="0" smtClean="0"/>
                        <a:t>insertion, normal PTA and no OME</a:t>
                      </a:r>
                    </a:p>
                    <a:p>
                      <a:r>
                        <a:rPr lang="en-US" dirty="0" smtClean="0"/>
                        <a:t>after VT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مستطيل مستدير الزوايا 4"/>
          <p:cNvSpPr/>
          <p:nvPr/>
        </p:nvSpPr>
        <p:spPr>
          <a:xfrm>
            <a:off x="2586835" y="4345230"/>
            <a:ext cx="3970330" cy="13743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Conclusion: Children have persistent OME. </a:t>
            </a:r>
            <a:r>
              <a:rPr lang="en-US" dirty="0" smtClean="0"/>
              <a:t>Adults have </a:t>
            </a:r>
            <a:r>
              <a:rPr lang="en-US" dirty="0"/>
              <a:t>no OME </a:t>
            </a:r>
            <a:r>
              <a:rPr lang="en-US" dirty="0" smtClean="0"/>
              <a:t>but sequelae </a:t>
            </a:r>
            <a:r>
              <a:rPr lang="en-US" dirty="0"/>
              <a:t>such </a:t>
            </a:r>
            <a:r>
              <a:rPr lang="en-US" dirty="0" smtClean="0"/>
              <a:t>as </a:t>
            </a:r>
            <a:r>
              <a:rPr lang="en-US" dirty="0" err="1" smtClean="0"/>
              <a:t>tympanosclerosis</a:t>
            </a:r>
            <a:r>
              <a:rPr lang="en-US" dirty="0"/>
              <a:t>. </a:t>
            </a:r>
            <a:r>
              <a:rPr lang="en-US" dirty="0" smtClean="0"/>
              <a:t>Conservative treatment </a:t>
            </a:r>
            <a:r>
              <a:rPr lang="en-US" dirty="0"/>
              <a:t>recommended</a:t>
            </a:r>
          </a:p>
        </p:txBody>
      </p:sp>
    </p:spTree>
    <p:extLst>
      <p:ext uri="{BB962C8B-B14F-4D97-AF65-F5344CB8AC3E}">
        <p14:creationId xmlns:p14="http://schemas.microsoft.com/office/powerpoint/2010/main" xmlns="" val="205957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Turner et al</a:t>
            </a: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45348827"/>
              </p:ext>
            </p:extLst>
          </p:nvPr>
        </p:nvGraphicFramePr>
        <p:xfrm>
          <a:off x="457200" y="1600200"/>
          <a:ext cx="8543245" cy="31669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959565"/>
              </a:tblGrid>
              <a:tr h="607160">
                <a:tc>
                  <a:txBody>
                    <a:bodyPr/>
                    <a:lstStyle/>
                    <a:p>
                      <a:r>
                        <a:rPr lang="en-US" dirty="0" smtClean="0"/>
                        <a:t>Study design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Aim of study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r>
                        <a:rPr lang="en-US" baseline="0" dirty="0" smtClean="0"/>
                        <a:t>  and age of pts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Outcomes assessed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Findings </a:t>
                      </a:r>
                      <a:endParaRPr lang="en-US" dirty="0"/>
                    </a:p>
                  </a:txBody>
                  <a:tcPr/>
                </a:tc>
              </a:tr>
              <a:tr h="2526895">
                <a:tc>
                  <a:txBody>
                    <a:bodyPr/>
                    <a:lstStyle/>
                    <a:p>
                      <a:r>
                        <a:rPr lang="en-US" dirty="0" smtClean="0"/>
                        <a:t>Cross-sectional</a:t>
                      </a:r>
                    </a:p>
                    <a:p>
                      <a:r>
                        <a:rPr lang="en-US" dirty="0" smtClean="0"/>
                        <a:t>observational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Analyse</a:t>
                      </a:r>
                      <a:r>
                        <a:rPr lang="en-US" dirty="0" smtClean="0"/>
                        <a:t> clinical features</a:t>
                      </a:r>
                    </a:p>
                    <a:p>
                      <a:r>
                        <a:rPr lang="en-US" dirty="0" smtClean="0"/>
                        <a:t>suggestive of PCD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 = 21; 2–24 </a:t>
                      </a:r>
                      <a:r>
                        <a:rPr lang="en-US" dirty="0" err="1" smtClean="0"/>
                        <a:t>yrs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Mean: 13 </a:t>
                      </a:r>
                      <a:r>
                        <a:rPr lang="en-US" dirty="0" err="1" smtClean="0"/>
                        <a:t>yrs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Otomicroscopy</a:t>
                      </a:r>
                      <a:r>
                        <a:rPr lang="en-US" dirty="0" smtClean="0"/>
                        <a:t>, PTA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 pts had OME and fluctuant symptoms,</a:t>
                      </a:r>
                    </a:p>
                    <a:p>
                      <a:r>
                        <a:rPr lang="en-US" dirty="0" smtClean="0"/>
                        <a:t>13/21 had hearing loss (age not specified)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مستطيل مستدير الزوايا 4"/>
          <p:cNvSpPr/>
          <p:nvPr/>
        </p:nvSpPr>
        <p:spPr>
          <a:xfrm>
            <a:off x="3808475" y="4650640"/>
            <a:ext cx="4123035" cy="1221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OME is an omnipresent clinical feature</a:t>
            </a:r>
          </a:p>
          <a:p>
            <a:pPr algn="ctr"/>
            <a:r>
              <a:rPr lang="en-US" dirty="0"/>
              <a:t>in adults and children with PCD</a:t>
            </a:r>
          </a:p>
        </p:txBody>
      </p:sp>
    </p:spTree>
    <p:extLst>
      <p:ext uri="{BB962C8B-B14F-4D97-AF65-F5344CB8AC3E}">
        <p14:creationId xmlns:p14="http://schemas.microsoft.com/office/powerpoint/2010/main" xmlns="" val="411219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4223297"/>
          </a:xfrm>
        </p:spPr>
        <p:txBody>
          <a:bodyPr/>
          <a:lstStyle/>
          <a:p>
            <a:pPr algn="ctr"/>
            <a:r>
              <a:rPr lang="en-US" dirty="0" err="1" smtClean="0"/>
              <a:t>Otorrhea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21398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Audiology </a:t>
            </a:r>
            <a:endParaRPr lang="en-US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Tympanogram :</a:t>
            </a:r>
          </a:p>
          <a:p>
            <a:r>
              <a:rPr lang="en-US" dirty="0" smtClean="0"/>
              <a:t>Type B bilaterally </a:t>
            </a:r>
          </a:p>
          <a:p>
            <a:r>
              <a:rPr lang="en-US" dirty="0" smtClean="0"/>
              <a:t>PTA : mild CHL both ears</a:t>
            </a:r>
            <a:endParaRPr lang="en-US" dirty="0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Laboratory </a:t>
            </a:r>
            <a:endParaRPr lang="en-US" dirty="0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Unremarkable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7910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Mygind</a:t>
            </a:r>
            <a:r>
              <a:rPr lang="en-US" dirty="0"/>
              <a:t> and Pedersen</a:t>
            </a: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38176180"/>
              </p:ext>
            </p:extLst>
          </p:nvPr>
        </p:nvGraphicFramePr>
        <p:xfrm>
          <a:off x="457200" y="1600200"/>
          <a:ext cx="8543245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959565"/>
              </a:tblGrid>
              <a:tr h="607160">
                <a:tc>
                  <a:txBody>
                    <a:bodyPr/>
                    <a:lstStyle/>
                    <a:p>
                      <a:r>
                        <a:rPr lang="en-US" dirty="0" smtClean="0"/>
                        <a:t>Study design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Aim of study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r>
                        <a:rPr lang="en-US" baseline="0" dirty="0" smtClean="0"/>
                        <a:t> =n/ 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Findings post VT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insrtion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conclusion</a:t>
                      </a:r>
                      <a:endParaRPr lang="en-US" dirty="0"/>
                    </a:p>
                  </a:txBody>
                  <a:tcPr/>
                </a:tc>
              </a:tr>
              <a:tr h="3021180">
                <a:tc>
                  <a:txBody>
                    <a:bodyPr/>
                    <a:lstStyle/>
                    <a:p>
                      <a:r>
                        <a:rPr lang="en-US" dirty="0" smtClean="0"/>
                        <a:t>Case series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Review </a:t>
                      </a:r>
                      <a:r>
                        <a:rPr lang="en-US" dirty="0" err="1" smtClean="0"/>
                        <a:t>otorhinolaryngological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symptoms, signs and investigations</a:t>
                      </a:r>
                    </a:p>
                    <a:p>
                      <a:r>
                        <a:rPr lang="en-US" dirty="0" smtClean="0"/>
                        <a:t>in PCD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 = 27</a:t>
                      </a:r>
                    </a:p>
                    <a:p>
                      <a:r>
                        <a:rPr lang="en-US" dirty="0" smtClean="0"/>
                        <a:t>4–56 </a:t>
                      </a:r>
                      <a:r>
                        <a:rPr lang="en-US" dirty="0" err="1" smtClean="0"/>
                        <a:t>yrs</a:t>
                      </a:r>
                      <a:r>
                        <a:rPr lang="en-US" dirty="0" smtClean="0"/>
                        <a:t> (mean 24 </a:t>
                      </a:r>
                      <a:r>
                        <a:rPr lang="en-US" dirty="0" err="1" smtClean="0"/>
                        <a:t>yrs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 </a:t>
                      </a:r>
                      <a:r>
                        <a:rPr lang="en-US" dirty="0" err="1" smtClean="0"/>
                        <a:t>otorrhoea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3/17 </a:t>
                      </a:r>
                      <a:r>
                        <a:rPr lang="en-US" dirty="0" err="1" smtClean="0"/>
                        <a:t>otorrhoea</a:t>
                      </a:r>
                      <a:r>
                        <a:rPr lang="en-US" dirty="0" smtClean="0"/>
                        <a:t> persisted for ‘‘many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months’’</a:t>
                      </a:r>
                    </a:p>
                    <a:p>
                      <a:r>
                        <a:rPr lang="en-US" dirty="0" smtClean="0"/>
                        <a:t>10/17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‘‘continuous’’ </a:t>
                      </a:r>
                      <a:r>
                        <a:rPr lang="en-US" dirty="0" err="1" smtClean="0"/>
                        <a:t>otorrhoea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Conservative management for OME</a:t>
                      </a:r>
                    </a:p>
                    <a:p>
                      <a:r>
                        <a:rPr lang="en-US" dirty="0" smtClean="0"/>
                        <a:t>recommended as surgical management</a:t>
                      </a:r>
                    </a:p>
                    <a:p>
                      <a:r>
                        <a:rPr lang="en-US" dirty="0" smtClean="0"/>
                        <a:t>not effective. Hearing thresholds improve to normal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by age 9 </a:t>
                      </a:r>
                      <a:r>
                        <a:rPr lang="en-US" dirty="0" err="1" smtClean="0"/>
                        <a:t>yrs</a:t>
                      </a:r>
                      <a:r>
                        <a:rPr lang="en-US" dirty="0" smtClean="0"/>
                        <a:t> regardless of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treatment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12447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Hadfield et al.</a:t>
            </a: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83411430"/>
              </p:ext>
            </p:extLst>
          </p:nvPr>
        </p:nvGraphicFramePr>
        <p:xfrm>
          <a:off x="457200" y="1600200"/>
          <a:ext cx="8229600" cy="37777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607160">
                <a:tc>
                  <a:txBody>
                    <a:bodyPr/>
                    <a:lstStyle/>
                    <a:p>
                      <a:r>
                        <a:rPr lang="en-US" dirty="0" smtClean="0"/>
                        <a:t>Study design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Aim of study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r>
                        <a:rPr lang="en-US" baseline="0" dirty="0" smtClean="0"/>
                        <a:t> =n/ 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Findings post VT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insrtion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conclusion</a:t>
                      </a:r>
                      <a:endParaRPr lang="en-US" dirty="0"/>
                    </a:p>
                  </a:txBody>
                  <a:tcPr/>
                </a:tc>
              </a:tr>
              <a:tr h="3137715">
                <a:tc>
                  <a:txBody>
                    <a:bodyPr/>
                    <a:lstStyle/>
                    <a:p>
                      <a:r>
                        <a:rPr lang="en-US" dirty="0" smtClean="0"/>
                        <a:t>Case series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Review authors’ institution’s</a:t>
                      </a:r>
                    </a:p>
                    <a:p>
                      <a:r>
                        <a:rPr lang="en-US" dirty="0" smtClean="0"/>
                        <a:t>treatment of OME in PCD and</a:t>
                      </a:r>
                    </a:p>
                    <a:p>
                      <a:r>
                        <a:rPr lang="en-US" dirty="0" smtClean="0"/>
                        <a:t>compare to current literature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 = 29</a:t>
                      </a:r>
                    </a:p>
                    <a:p>
                      <a:r>
                        <a:rPr lang="en-US" dirty="0" smtClean="0"/>
                        <a:t>1month–9 </a:t>
                      </a:r>
                      <a:r>
                        <a:rPr lang="en-US" dirty="0" err="1" smtClean="0"/>
                        <a:t>yrs</a:t>
                      </a:r>
                      <a:r>
                        <a:rPr lang="en-US" dirty="0" smtClean="0"/>
                        <a:t> (detailed</a:t>
                      </a:r>
                    </a:p>
                    <a:p>
                      <a:r>
                        <a:rPr lang="en-US" dirty="0" smtClean="0"/>
                        <a:t>age data not presented)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PTA&lt;25dB: no treatment</a:t>
                      </a:r>
                    </a:p>
                    <a:p>
                      <a:r>
                        <a:rPr lang="en-US" dirty="0" smtClean="0"/>
                        <a:t>PTA 25–40 dB: HA</a:t>
                      </a:r>
                    </a:p>
                    <a:p>
                      <a:r>
                        <a:rPr lang="en-US" dirty="0" smtClean="0"/>
                        <a:t>PTA&gt;40 dB for &gt;3 months: unilateral VT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0636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Biggart</a:t>
            </a:r>
            <a:r>
              <a:rPr lang="en-US" dirty="0"/>
              <a:t> et al.</a:t>
            </a: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119662"/>
              </p:ext>
            </p:extLst>
          </p:nvPr>
        </p:nvGraphicFramePr>
        <p:xfrm>
          <a:off x="457200" y="1600200"/>
          <a:ext cx="8229600" cy="3541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607160">
                <a:tc>
                  <a:txBody>
                    <a:bodyPr/>
                    <a:lstStyle/>
                    <a:p>
                      <a:r>
                        <a:rPr lang="en-US" dirty="0" smtClean="0"/>
                        <a:t>Study design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Aim of study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r>
                        <a:rPr lang="en-US" baseline="0" dirty="0" smtClean="0"/>
                        <a:t> =n/ 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Findings post VT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insrtion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conclusion</a:t>
                      </a:r>
                      <a:endParaRPr lang="en-US" dirty="0"/>
                    </a:p>
                  </a:txBody>
                  <a:tcPr/>
                </a:tc>
              </a:tr>
              <a:tr h="2901395">
                <a:tc>
                  <a:txBody>
                    <a:bodyPr/>
                    <a:lstStyle/>
                    <a:p>
                      <a:r>
                        <a:rPr lang="en-US" dirty="0" smtClean="0"/>
                        <a:t>Case report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Describe 2 children with PCD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and abnormal ciliary orientation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 = 2 </a:t>
                      </a:r>
                    </a:p>
                    <a:p>
                      <a:r>
                        <a:rPr lang="en-US" dirty="0" smtClean="0"/>
                        <a:t>Age &lt;6 </a:t>
                      </a:r>
                      <a:r>
                        <a:rPr lang="en-US" dirty="0" err="1" smtClean="0"/>
                        <a:t>yrs</a:t>
                      </a:r>
                      <a:r>
                        <a:rPr lang="en-US" dirty="0" smtClean="0"/>
                        <a:t> (exact age</a:t>
                      </a:r>
                    </a:p>
                    <a:p>
                      <a:r>
                        <a:rPr lang="en-US" dirty="0" smtClean="0"/>
                        <a:t>not specified)</a:t>
                      </a:r>
                    </a:p>
                    <a:p>
                      <a:r>
                        <a:rPr lang="en-US" dirty="0" smtClean="0"/>
                        <a:t>1 treated with VT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Continuous </a:t>
                      </a:r>
                      <a:r>
                        <a:rPr lang="en-US" dirty="0" err="1" smtClean="0"/>
                        <a:t>otorrhoea</a:t>
                      </a:r>
                      <a:r>
                        <a:rPr lang="en-US" dirty="0" smtClean="0"/>
                        <a:t> for ‘‘many months’’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conclusion regarding </a:t>
                      </a:r>
                      <a:r>
                        <a:rPr lang="en-US" dirty="0" err="1" smtClean="0"/>
                        <a:t>otorrhea</a:t>
                      </a:r>
                      <a:r>
                        <a:rPr lang="en-US" dirty="0" smtClean="0"/>
                        <a:t> and VT insertion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22994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El-Sayed et al.</a:t>
            </a: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02372358"/>
              </p:ext>
            </p:extLst>
          </p:nvPr>
        </p:nvGraphicFramePr>
        <p:xfrm>
          <a:off x="457200" y="1600200"/>
          <a:ext cx="8229600" cy="34723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607160">
                <a:tc>
                  <a:txBody>
                    <a:bodyPr/>
                    <a:lstStyle/>
                    <a:p>
                      <a:r>
                        <a:rPr lang="en-US" dirty="0" smtClean="0"/>
                        <a:t>Study design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Aim of study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r>
                        <a:rPr lang="en-US" baseline="0" dirty="0" smtClean="0"/>
                        <a:t> =n/ 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Findings post VT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insrtion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conclusion</a:t>
                      </a:r>
                      <a:endParaRPr lang="en-US" dirty="0"/>
                    </a:p>
                  </a:txBody>
                  <a:tcPr/>
                </a:tc>
              </a:tr>
              <a:tr h="2832305">
                <a:tc>
                  <a:txBody>
                    <a:bodyPr/>
                    <a:lstStyle/>
                    <a:p>
                      <a:r>
                        <a:rPr lang="en-US" dirty="0" smtClean="0"/>
                        <a:t>Case series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Discuss features and principles of</a:t>
                      </a:r>
                    </a:p>
                    <a:p>
                      <a:r>
                        <a:rPr lang="en-US" dirty="0" smtClean="0"/>
                        <a:t>management of </a:t>
                      </a:r>
                      <a:r>
                        <a:rPr lang="en-US" dirty="0" err="1" smtClean="0"/>
                        <a:t>otologic</a:t>
                      </a:r>
                      <a:r>
                        <a:rPr lang="en-US" dirty="0" smtClean="0"/>
                        <a:t> disease</a:t>
                      </a:r>
                    </a:p>
                    <a:p>
                      <a:r>
                        <a:rPr lang="en-US" dirty="0" smtClean="0"/>
                        <a:t>in PCD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 = 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chronic </a:t>
                      </a:r>
                      <a:r>
                        <a:rPr lang="en-US" dirty="0" err="1" smtClean="0"/>
                        <a:t>otorrhoea</a:t>
                      </a:r>
                      <a:r>
                        <a:rPr lang="en-US" dirty="0" smtClean="0"/>
                        <a:t> in 11/11 children</a:t>
                      </a:r>
                    </a:p>
                    <a:p>
                      <a:r>
                        <a:rPr lang="en-US" dirty="0" smtClean="0"/>
                        <a:t>&lt;12 </a:t>
                      </a:r>
                      <a:r>
                        <a:rPr lang="en-US" dirty="0" err="1" smtClean="0"/>
                        <a:t>yrs</a:t>
                      </a:r>
                      <a:r>
                        <a:rPr lang="en-US" dirty="0" smtClean="0"/>
                        <a:t> of age post-VT insertion and</a:t>
                      </a:r>
                    </a:p>
                    <a:p>
                      <a:r>
                        <a:rPr lang="en-US" dirty="0" smtClean="0"/>
                        <a:t>adenoidectomy at 2.2 </a:t>
                      </a:r>
                      <a:r>
                        <a:rPr lang="en-US" dirty="0" err="1" smtClean="0"/>
                        <a:t>yrs</a:t>
                      </a:r>
                      <a:r>
                        <a:rPr lang="en-US" dirty="0" smtClean="0"/>
                        <a:t> follow-up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VT insertion restores hearing and may</a:t>
                      </a:r>
                    </a:p>
                    <a:p>
                      <a:r>
                        <a:rPr lang="en-US" dirty="0" smtClean="0"/>
                        <a:t>prevent complications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6804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Bluestone et al.</a:t>
            </a:r>
            <a:endParaRPr lang="en-US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76243240"/>
              </p:ext>
            </p:extLst>
          </p:nvPr>
        </p:nvGraphicFramePr>
        <p:xfrm>
          <a:off x="457200" y="1600198"/>
          <a:ext cx="8229600" cy="33887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607162">
                <a:tc>
                  <a:txBody>
                    <a:bodyPr/>
                    <a:lstStyle/>
                    <a:p>
                      <a:r>
                        <a:rPr lang="en-US" dirty="0" smtClean="0"/>
                        <a:t>Study design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Aim of study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r>
                        <a:rPr lang="en-US" baseline="0" dirty="0" smtClean="0"/>
                        <a:t> =n/ 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Findings post VT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insrtion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conclusion</a:t>
                      </a:r>
                      <a:endParaRPr lang="en-US" dirty="0"/>
                    </a:p>
                  </a:txBody>
                  <a:tcPr/>
                </a:tc>
              </a:tr>
              <a:tr h="2748690">
                <a:tc>
                  <a:txBody>
                    <a:bodyPr/>
                    <a:lstStyle/>
                    <a:p>
                      <a:r>
                        <a:rPr lang="en-US" dirty="0" smtClean="0"/>
                        <a:t>Case report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Discuss the importance of Eustachian</a:t>
                      </a:r>
                    </a:p>
                    <a:p>
                      <a:r>
                        <a:rPr lang="en-US" dirty="0" smtClean="0"/>
                        <a:t>tube dysfunction in OME in PCD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N=2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12 and 13 </a:t>
                      </a:r>
                      <a:r>
                        <a:rPr lang="en-US" dirty="0" err="1" smtClean="0"/>
                        <a:t>yrs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</a:t>
                      </a:r>
                      <a:r>
                        <a:rPr lang="en-US" dirty="0" err="1" smtClean="0"/>
                        <a:t>otorrheoa</a:t>
                      </a:r>
                      <a:r>
                        <a:rPr lang="en-US" dirty="0" smtClean="0"/>
                        <a:t> two weeks post-VT insertion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conclusion regarding </a:t>
                      </a:r>
                      <a:r>
                        <a:rPr lang="en-US" dirty="0" err="1" smtClean="0"/>
                        <a:t>otorrhoea</a:t>
                      </a:r>
                      <a:r>
                        <a:rPr lang="en-US" dirty="0" smtClean="0"/>
                        <a:t> and VT insertion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57386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Otorrhea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Despite </a:t>
            </a:r>
            <a:r>
              <a:rPr lang="en-US" dirty="0" smtClean="0"/>
              <a:t>the paucity </a:t>
            </a:r>
            <a:r>
              <a:rPr lang="en-US" dirty="0"/>
              <a:t>of accurate data, cumulative results from the 5 </a:t>
            </a:r>
            <a:r>
              <a:rPr lang="en-US" dirty="0" smtClean="0"/>
              <a:t>papers suggests </a:t>
            </a:r>
            <a:r>
              <a:rPr lang="en-US" dirty="0"/>
              <a:t>that 33% of PCD patients experienced </a:t>
            </a:r>
            <a:r>
              <a:rPr lang="en-US" dirty="0" smtClean="0"/>
              <a:t>chronic </a:t>
            </a:r>
            <a:r>
              <a:rPr lang="en-US" dirty="0" err="1" smtClean="0"/>
              <a:t>otorrhoea</a:t>
            </a:r>
            <a:r>
              <a:rPr lang="en-US" dirty="0" smtClean="0"/>
              <a:t> </a:t>
            </a:r>
            <a:r>
              <a:rPr lang="en-US" dirty="0"/>
              <a:t>post-VT insertion. </a:t>
            </a:r>
          </a:p>
          <a:p>
            <a:r>
              <a:rPr lang="en-US" dirty="0" smtClean="0"/>
              <a:t>Post-VT </a:t>
            </a:r>
            <a:r>
              <a:rPr lang="en-US" dirty="0" err="1"/>
              <a:t>otorrhoea</a:t>
            </a:r>
            <a:r>
              <a:rPr lang="en-US" dirty="0"/>
              <a:t> in the general </a:t>
            </a:r>
            <a:r>
              <a:rPr lang="en-US" dirty="0" smtClean="0"/>
              <a:t>population is reported to be about  3.8- 10%.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69210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Otorrhea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available data suggests higher </a:t>
            </a:r>
            <a:r>
              <a:rPr lang="en-US" dirty="0"/>
              <a:t>incidence of </a:t>
            </a:r>
            <a:r>
              <a:rPr lang="en-US" dirty="0" err="1"/>
              <a:t>otorrhoea</a:t>
            </a:r>
            <a:r>
              <a:rPr lang="en-US" dirty="0"/>
              <a:t> </a:t>
            </a:r>
            <a:r>
              <a:rPr lang="en-US" dirty="0" smtClean="0"/>
              <a:t>post-VT insertion </a:t>
            </a:r>
            <a:r>
              <a:rPr lang="en-US" dirty="0"/>
              <a:t>in PCD compared with the general population</a:t>
            </a:r>
            <a:r>
              <a:rPr lang="en-US" dirty="0" smtClean="0"/>
              <a:t>.</a:t>
            </a:r>
          </a:p>
          <a:p>
            <a:r>
              <a:rPr lang="en-US" dirty="0" err="1"/>
              <a:t>otorrhoea</a:t>
            </a:r>
            <a:r>
              <a:rPr lang="en-US" dirty="0"/>
              <a:t> lasting more than 3 days has been found to be </a:t>
            </a:r>
            <a:r>
              <a:rPr lang="en-US" dirty="0" smtClean="0"/>
              <a:t>a predictor </a:t>
            </a:r>
            <a:r>
              <a:rPr lang="en-US" dirty="0"/>
              <a:t>of poorer quality of life </a:t>
            </a:r>
            <a:r>
              <a:rPr lang="en-US" sz="1600" dirty="0"/>
              <a:t>(R.M. </a:t>
            </a:r>
            <a:r>
              <a:rPr lang="en-US" sz="1600" dirty="0" smtClean="0"/>
              <a:t>Rosenfeld et al)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xmlns="" val="1649891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4528707"/>
          </a:xfrm>
        </p:spPr>
        <p:txBody>
          <a:bodyPr/>
          <a:lstStyle/>
          <a:p>
            <a:pPr algn="ctr"/>
            <a:r>
              <a:rPr lang="en-US" dirty="0" smtClean="0"/>
              <a:t>Hearing Post VT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13249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Hadfield et al.</a:t>
            </a: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83485215"/>
              </p:ext>
            </p:extLst>
          </p:nvPr>
        </p:nvGraphicFramePr>
        <p:xfrm>
          <a:off x="457200" y="1600200"/>
          <a:ext cx="8390540" cy="3661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806860"/>
              </a:tblGrid>
              <a:tr h="713792">
                <a:tc>
                  <a:txBody>
                    <a:bodyPr/>
                    <a:lstStyle/>
                    <a:p>
                      <a:r>
                        <a:rPr lang="en-US" dirty="0" smtClean="0"/>
                        <a:t>Study design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Aim of study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r>
                        <a:rPr lang="en-US" baseline="0" dirty="0" smtClean="0"/>
                        <a:t> =n/ 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Outcome</a:t>
                      </a:r>
                      <a:r>
                        <a:rPr lang="en-US" baseline="0" dirty="0" smtClean="0"/>
                        <a:t> measures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Findings </a:t>
                      </a:r>
                      <a:endParaRPr lang="en-US" dirty="0"/>
                    </a:p>
                  </a:txBody>
                  <a:tcPr/>
                </a:tc>
              </a:tr>
              <a:tr h="2947468">
                <a:tc>
                  <a:txBody>
                    <a:bodyPr/>
                    <a:lstStyle/>
                    <a:p>
                      <a:r>
                        <a:rPr lang="en-US" dirty="0" smtClean="0"/>
                        <a:t>Retrospective</a:t>
                      </a:r>
                    </a:p>
                    <a:p>
                      <a:r>
                        <a:rPr lang="en-US" dirty="0" smtClean="0"/>
                        <a:t>case review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Report authors’ experience</a:t>
                      </a:r>
                    </a:p>
                    <a:p>
                      <a:r>
                        <a:rPr lang="en-US" dirty="0" smtClean="0"/>
                        <a:t>treating OME in PCD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 = 29</a:t>
                      </a:r>
                    </a:p>
                    <a:p>
                      <a:r>
                        <a:rPr lang="en-US" dirty="0" smtClean="0"/>
                        <a:t>1month–9yrs (detailed</a:t>
                      </a:r>
                    </a:p>
                    <a:p>
                      <a:r>
                        <a:rPr lang="en-US" dirty="0" smtClean="0"/>
                        <a:t>age data not presented)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PTA or </a:t>
                      </a:r>
                      <a:r>
                        <a:rPr lang="en-US" dirty="0" err="1" smtClean="0"/>
                        <a:t>localised</a:t>
                      </a:r>
                      <a:r>
                        <a:rPr lang="en-US" dirty="0" smtClean="0"/>
                        <a:t> distraction</a:t>
                      </a:r>
                    </a:p>
                    <a:p>
                      <a:r>
                        <a:rPr lang="en-US" dirty="0" smtClean="0"/>
                        <a:t>tests, otoscopy, tympanometry</a:t>
                      </a:r>
                    </a:p>
                    <a:p>
                      <a:r>
                        <a:rPr lang="en-US" dirty="0" smtClean="0"/>
                        <a:t>in the following groups:</a:t>
                      </a:r>
                    </a:p>
                    <a:p>
                      <a:r>
                        <a:rPr lang="en-US" dirty="0" smtClean="0"/>
                        <a:t>Conservative</a:t>
                      </a:r>
                    </a:p>
                    <a:p>
                      <a:r>
                        <a:rPr lang="en-US" dirty="0" smtClean="0"/>
                        <a:t>VT</a:t>
                      </a:r>
                    </a:p>
                    <a:p>
                      <a:r>
                        <a:rPr lang="en-US" dirty="0" smtClean="0"/>
                        <a:t>HA</a:t>
                      </a:r>
                    </a:p>
                    <a:p>
                      <a:r>
                        <a:rPr lang="en-US" dirty="0" smtClean="0"/>
                        <a:t>VT</a:t>
                      </a:r>
                      <a:r>
                        <a:rPr lang="en-US" baseline="0" dirty="0" smtClean="0"/>
                        <a:t> and HA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PTA improved to normal by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age 9 </a:t>
                      </a:r>
                      <a:r>
                        <a:rPr lang="en-US" dirty="0" err="1" smtClean="0"/>
                        <a:t>yrs</a:t>
                      </a:r>
                      <a:r>
                        <a:rPr lang="en-US" dirty="0" smtClean="0"/>
                        <a:t> regardless of treatment.</a:t>
                      </a:r>
                    </a:p>
                    <a:p>
                      <a:r>
                        <a:rPr lang="en-US" dirty="0" smtClean="0"/>
                        <a:t>VT insertion results in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minimal/no</a:t>
                      </a:r>
                    </a:p>
                    <a:p>
                      <a:r>
                        <a:rPr lang="en-US" dirty="0" smtClean="0"/>
                        <a:t>change in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hearing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مستطيل مستدير الزوايا 4"/>
          <p:cNvSpPr/>
          <p:nvPr/>
        </p:nvSpPr>
        <p:spPr>
          <a:xfrm>
            <a:off x="3808475" y="5108755"/>
            <a:ext cx="5335525" cy="7635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Conclusion: Conservative </a:t>
            </a:r>
            <a:r>
              <a:rPr lang="en-US" dirty="0"/>
              <a:t>treatment recommended</a:t>
            </a:r>
          </a:p>
        </p:txBody>
      </p:sp>
    </p:spTree>
    <p:extLst>
      <p:ext uri="{BB962C8B-B14F-4D97-AF65-F5344CB8AC3E}">
        <p14:creationId xmlns:p14="http://schemas.microsoft.com/office/powerpoint/2010/main" xmlns="" val="3064953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El-Sayed et al.</a:t>
            </a: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71733225"/>
              </p:ext>
            </p:extLst>
          </p:nvPr>
        </p:nvGraphicFramePr>
        <p:xfrm>
          <a:off x="457200" y="1600200"/>
          <a:ext cx="8229600" cy="37777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607160">
                <a:tc>
                  <a:txBody>
                    <a:bodyPr/>
                    <a:lstStyle/>
                    <a:p>
                      <a:r>
                        <a:rPr lang="en-US" dirty="0" smtClean="0"/>
                        <a:t>Study design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Aim of study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r>
                        <a:rPr lang="en-US" baseline="0" dirty="0" smtClean="0"/>
                        <a:t> =n/ 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Outcome</a:t>
                      </a:r>
                      <a:r>
                        <a:rPr lang="en-US" baseline="0" dirty="0" smtClean="0"/>
                        <a:t> measures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Findings </a:t>
                      </a:r>
                      <a:endParaRPr lang="en-US" dirty="0"/>
                    </a:p>
                  </a:txBody>
                  <a:tcPr/>
                </a:tc>
              </a:tr>
              <a:tr h="3137715">
                <a:tc>
                  <a:txBody>
                    <a:bodyPr/>
                    <a:lstStyle/>
                    <a:p>
                      <a:r>
                        <a:rPr lang="en-US" dirty="0" smtClean="0"/>
                        <a:t>Case series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Discuss features and principles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of management of </a:t>
                      </a:r>
                      <a:r>
                        <a:rPr lang="en-US" dirty="0" err="1" smtClean="0"/>
                        <a:t>otologic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disease in PCD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 = 11</a:t>
                      </a:r>
                    </a:p>
                    <a:p>
                      <a:r>
                        <a:rPr lang="en-US" dirty="0" smtClean="0"/>
                        <a:t>2–46 </a:t>
                      </a:r>
                      <a:r>
                        <a:rPr lang="en-US" dirty="0" err="1" smtClean="0"/>
                        <a:t>yrs</a:t>
                      </a:r>
                      <a:r>
                        <a:rPr lang="en-US" dirty="0" smtClean="0"/>
                        <a:t> (mean 17.5yrs)</a:t>
                      </a:r>
                    </a:p>
                    <a:p>
                      <a:r>
                        <a:rPr lang="en-US" dirty="0" smtClean="0"/>
                        <a:t>all treated with VT +</a:t>
                      </a:r>
                    </a:p>
                    <a:p>
                      <a:r>
                        <a:rPr lang="en-US" dirty="0" smtClean="0"/>
                        <a:t>adenoidectomy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PTA, </a:t>
                      </a:r>
                      <a:r>
                        <a:rPr lang="en-US" dirty="0" err="1" smtClean="0"/>
                        <a:t>otomicroscopy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Normal PTA post-VT in 7/11</a:t>
                      </a:r>
                    </a:p>
                    <a:p>
                      <a:r>
                        <a:rPr lang="en-US" dirty="0" smtClean="0"/>
                        <a:t>suitable for PTA at mean</a:t>
                      </a:r>
                    </a:p>
                    <a:p>
                      <a:r>
                        <a:rPr lang="en-US" dirty="0" smtClean="0"/>
                        <a:t>f-up 2.3 </a:t>
                      </a:r>
                      <a:r>
                        <a:rPr lang="en-US" dirty="0" err="1" smtClean="0"/>
                        <a:t>yrs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مستطيل مستدير الزوايا 4"/>
          <p:cNvSpPr/>
          <p:nvPr/>
        </p:nvSpPr>
        <p:spPr>
          <a:xfrm>
            <a:off x="4266590" y="4497935"/>
            <a:ext cx="4581150" cy="10689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Conclusion: Hearing </a:t>
            </a:r>
            <a:r>
              <a:rPr lang="en-US" dirty="0"/>
              <a:t>loss improves after VT</a:t>
            </a:r>
          </a:p>
          <a:p>
            <a:pPr algn="ctr"/>
            <a:r>
              <a:rPr lang="en-US" dirty="0"/>
              <a:t>insertion and adenoidectomy</a:t>
            </a:r>
          </a:p>
        </p:txBody>
      </p:sp>
    </p:spTree>
    <p:extLst>
      <p:ext uri="{BB962C8B-B14F-4D97-AF65-F5344CB8AC3E}">
        <p14:creationId xmlns:p14="http://schemas.microsoft.com/office/powerpoint/2010/main" xmlns="" val="1400787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8462"/>
          </a:xfrm>
        </p:spPr>
        <p:txBody>
          <a:bodyPr/>
          <a:lstStyle/>
          <a:p>
            <a:pPr algn="ctr"/>
            <a:r>
              <a:rPr lang="en-US" sz="5400" dirty="0" err="1" smtClean="0"/>
              <a:t>DDx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818946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Bluestone et al.</a:t>
            </a:r>
            <a:endParaRPr lang="en-US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89711348"/>
              </p:ext>
            </p:extLst>
          </p:nvPr>
        </p:nvGraphicFramePr>
        <p:xfrm>
          <a:off x="457200" y="1600200"/>
          <a:ext cx="8229600" cy="37777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607160">
                <a:tc>
                  <a:txBody>
                    <a:bodyPr/>
                    <a:lstStyle/>
                    <a:p>
                      <a:r>
                        <a:rPr lang="en-US" dirty="0" smtClean="0"/>
                        <a:t>Study design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Aim of study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r>
                        <a:rPr lang="en-US" baseline="0" dirty="0" smtClean="0"/>
                        <a:t> =n/ 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Outcome</a:t>
                      </a:r>
                      <a:r>
                        <a:rPr lang="en-US" baseline="0" dirty="0" smtClean="0"/>
                        <a:t> measures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Findings </a:t>
                      </a:r>
                      <a:endParaRPr lang="en-US" dirty="0"/>
                    </a:p>
                  </a:txBody>
                  <a:tcPr/>
                </a:tc>
              </a:tr>
              <a:tr h="3137715">
                <a:tc>
                  <a:txBody>
                    <a:bodyPr/>
                    <a:lstStyle/>
                    <a:p>
                      <a:r>
                        <a:rPr lang="en-US" dirty="0" smtClean="0"/>
                        <a:t>Case report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Discuss importance of Eustachian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tube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dysfunction in OME in PCD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n=2</a:t>
                      </a:r>
                    </a:p>
                    <a:p>
                      <a:r>
                        <a:rPr lang="en-US" dirty="0" smtClean="0"/>
                        <a:t>12&amp;13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yrs</a:t>
                      </a:r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VT in both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PTA, </a:t>
                      </a:r>
                      <a:r>
                        <a:rPr lang="en-US" dirty="0" err="1" smtClean="0"/>
                        <a:t>otomicroscopy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Normal PTA in both children</a:t>
                      </a:r>
                    </a:p>
                    <a:p>
                      <a:r>
                        <a:rPr lang="en-US" dirty="0" smtClean="0"/>
                        <a:t>two weeks post-VT insertion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مستطيل مستدير الزوايا 4"/>
          <p:cNvSpPr/>
          <p:nvPr/>
        </p:nvSpPr>
        <p:spPr>
          <a:xfrm>
            <a:off x="4572000" y="4497935"/>
            <a:ext cx="4123035" cy="1221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Conslusion</a:t>
            </a:r>
            <a:r>
              <a:rPr lang="en-US" dirty="0" smtClean="0"/>
              <a:t> :VT </a:t>
            </a:r>
            <a:r>
              <a:rPr lang="en-US" dirty="0"/>
              <a:t>change middle </a:t>
            </a:r>
            <a:r>
              <a:rPr lang="en-US" dirty="0" smtClean="0"/>
              <a:t>ear-nasopharynx pressure </a:t>
            </a:r>
            <a:r>
              <a:rPr lang="en-US" dirty="0"/>
              <a:t>relationship </a:t>
            </a:r>
            <a:r>
              <a:rPr lang="en-US" dirty="0" smtClean="0"/>
              <a:t>allowing drainage </a:t>
            </a:r>
            <a:r>
              <a:rPr lang="en-US" dirty="0"/>
              <a:t>of secretions via</a:t>
            </a:r>
          </a:p>
          <a:p>
            <a:pPr algn="ctr"/>
            <a:r>
              <a:rPr lang="en-US" dirty="0"/>
              <a:t>Eustachian tube</a:t>
            </a:r>
          </a:p>
        </p:txBody>
      </p:sp>
    </p:spTree>
    <p:extLst>
      <p:ext uri="{BB962C8B-B14F-4D97-AF65-F5344CB8AC3E}">
        <p14:creationId xmlns:p14="http://schemas.microsoft.com/office/powerpoint/2010/main" xmlns="" val="268831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Hearin</a:t>
            </a:r>
            <a:r>
              <a:rPr lang="en-US" dirty="0"/>
              <a:t>g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 studies assessed hearing post-VT insertion in </a:t>
            </a:r>
            <a:r>
              <a:rPr lang="en-US" dirty="0" smtClean="0"/>
              <a:t>21 children </a:t>
            </a:r>
            <a:r>
              <a:rPr lang="en-US" dirty="0"/>
              <a:t>with PCD</a:t>
            </a:r>
            <a:r>
              <a:rPr lang="en-US" dirty="0" smtClean="0"/>
              <a:t>.</a:t>
            </a:r>
          </a:p>
          <a:p>
            <a:r>
              <a:rPr lang="en-US" dirty="0"/>
              <a:t>100% had normal hearing postoperatively.</a:t>
            </a:r>
          </a:p>
        </p:txBody>
      </p:sp>
    </p:spTree>
    <p:extLst>
      <p:ext uri="{BB962C8B-B14F-4D97-AF65-F5344CB8AC3E}">
        <p14:creationId xmlns:p14="http://schemas.microsoft.com/office/powerpoint/2010/main" xmlns="" val="1753309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TM Structural Changes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VTs </a:t>
            </a:r>
            <a:r>
              <a:rPr lang="en-US" dirty="0"/>
              <a:t>associated </a:t>
            </a:r>
            <a:r>
              <a:rPr lang="en-US" dirty="0" smtClean="0"/>
              <a:t>with higher incidence of TMs changes (</a:t>
            </a:r>
            <a:r>
              <a:rPr lang="en-US" dirty="0" err="1" smtClean="0"/>
              <a:t>tympanosclerosis</a:t>
            </a:r>
            <a:r>
              <a:rPr lang="en-US" dirty="0"/>
              <a:t>, atrophy, </a:t>
            </a:r>
            <a:r>
              <a:rPr lang="en-US" dirty="0" smtClean="0"/>
              <a:t>pars </a:t>
            </a:r>
            <a:r>
              <a:rPr lang="en-US" dirty="0" err="1" smtClean="0"/>
              <a:t>tensa</a:t>
            </a:r>
            <a:r>
              <a:rPr lang="en-US" dirty="0" smtClean="0"/>
              <a:t> </a:t>
            </a:r>
            <a:r>
              <a:rPr lang="en-US" dirty="0"/>
              <a:t>atelectasis and attic </a:t>
            </a:r>
            <a:r>
              <a:rPr lang="en-US" dirty="0" smtClean="0"/>
              <a:t>retraction) in many studies.</a:t>
            </a:r>
          </a:p>
          <a:p>
            <a:r>
              <a:rPr lang="en-US" dirty="0" err="1"/>
              <a:t>tympanosclerosis</a:t>
            </a:r>
            <a:r>
              <a:rPr lang="en-US" dirty="0"/>
              <a:t> in 9</a:t>
            </a:r>
            <a:r>
              <a:rPr lang="en-US" dirty="0" smtClean="0"/>
              <a:t>%  </a:t>
            </a:r>
            <a:r>
              <a:rPr lang="en-US" dirty="0"/>
              <a:t>and 28% </a:t>
            </a:r>
            <a:r>
              <a:rPr lang="en-US" dirty="0" smtClean="0"/>
              <a:t>of </a:t>
            </a:r>
            <a:r>
              <a:rPr lang="en-US" dirty="0"/>
              <a:t>PCD patients post-VT insertion. </a:t>
            </a:r>
            <a:r>
              <a:rPr lang="en-US" dirty="0" smtClean="0"/>
              <a:t>Compared  </a:t>
            </a:r>
            <a:r>
              <a:rPr lang="en-US" dirty="0"/>
              <a:t>with means of 32% and 36.6% </a:t>
            </a:r>
            <a:r>
              <a:rPr lang="en-US" dirty="0" smtClean="0"/>
              <a:t>in general population </a:t>
            </a:r>
            <a:r>
              <a:rPr lang="en-US" sz="1600" dirty="0" smtClean="0"/>
              <a:t>(meta analysis)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xmlns="" val="2361317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TM Structural Changes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atelectasis in PCD ,</a:t>
            </a:r>
            <a:r>
              <a:rPr lang="en-US" dirty="0" smtClean="0"/>
              <a:t> incidence </a:t>
            </a:r>
            <a:r>
              <a:rPr lang="en-US" dirty="0"/>
              <a:t>varied from 3% to 50%, compared with </a:t>
            </a:r>
            <a:r>
              <a:rPr lang="en-US" dirty="0" smtClean="0"/>
              <a:t>10% of general population.</a:t>
            </a:r>
          </a:p>
          <a:p>
            <a:r>
              <a:rPr lang="en-US" dirty="0" smtClean="0"/>
              <a:t>TM perforation incidence is 9-27% , compared with 4.8 % of general </a:t>
            </a:r>
            <a:r>
              <a:rPr lang="en-US" dirty="0" err="1" smtClean="0"/>
              <a:t>popultion</a:t>
            </a:r>
            <a:r>
              <a:rPr lang="en-US" dirty="0"/>
              <a:t> </a:t>
            </a:r>
            <a:r>
              <a:rPr lang="en-US" sz="1600" dirty="0"/>
              <a:t>(D.J. Kay, M. </a:t>
            </a:r>
            <a:r>
              <a:rPr lang="en-US" sz="1600" dirty="0" smtClean="0"/>
              <a:t>Nelson)</a:t>
            </a:r>
          </a:p>
          <a:p>
            <a:r>
              <a:rPr lang="en-US" dirty="0"/>
              <a:t>Post-VT TM </a:t>
            </a:r>
            <a:r>
              <a:rPr lang="en-US" dirty="0" smtClean="0"/>
              <a:t>abnormalities have </a:t>
            </a:r>
            <a:r>
              <a:rPr lang="en-US" dirty="0"/>
              <a:t>not been found to contribute significantly to hearing </a:t>
            </a:r>
            <a:r>
              <a:rPr lang="en-US" dirty="0" smtClean="0"/>
              <a:t>loss.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2468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PCD patients have severe, early-onset, </a:t>
            </a:r>
            <a:r>
              <a:rPr lang="en-US" dirty="0" err="1"/>
              <a:t>otologic</a:t>
            </a:r>
            <a:r>
              <a:rPr lang="en-US" dirty="0"/>
              <a:t> symptoms that persist throughout childhood</a:t>
            </a:r>
            <a:r>
              <a:rPr lang="en-US" dirty="0" smtClean="0"/>
              <a:t>.</a:t>
            </a:r>
          </a:p>
          <a:p>
            <a:r>
              <a:rPr lang="en-US" dirty="0" smtClean="0"/>
              <a:t>VT insertion in PCD children improves hearing during this critical period of language development.</a:t>
            </a:r>
          </a:p>
          <a:p>
            <a:r>
              <a:rPr lang="en-US" dirty="0" smtClean="0"/>
              <a:t>Their might be a higher incidence of </a:t>
            </a:r>
            <a:r>
              <a:rPr lang="en-US" dirty="0" err="1" smtClean="0"/>
              <a:t>otorrhea</a:t>
            </a:r>
            <a:r>
              <a:rPr lang="en-US" dirty="0" smtClean="0"/>
              <a:t> in PCD patients post VT, but  this is not constant.</a:t>
            </a:r>
          </a:p>
          <a:p>
            <a:r>
              <a:rPr lang="en-US" dirty="0" smtClean="0"/>
              <a:t>Hearing aid should always be considered.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45880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48965" y="527605"/>
            <a:ext cx="8229600" cy="4681412"/>
          </a:xfrm>
        </p:spPr>
        <p:txBody>
          <a:bodyPr/>
          <a:lstStyle/>
          <a:p>
            <a:pPr algn="ctr"/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9212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5444937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Quiz !</a:t>
            </a:r>
            <a:endParaRPr lang="en-US" sz="54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90113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Regarding ciliary structure and function, all are true except: 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Have a 9+2 </a:t>
            </a:r>
            <a:r>
              <a:rPr lang="en-US" dirty="0" err="1" smtClean="0"/>
              <a:t>microtubular</a:t>
            </a:r>
            <a:r>
              <a:rPr lang="en-US" dirty="0" smtClean="0"/>
              <a:t> structure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Beat at a frequency of approximately 120 HZ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Are dysfunctional at Kartagener syndrome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May be functionally assessed by saccharin test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May be functionally assessed by nasal brush biopsy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80616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Kartagener syndrome is caused by defect </a:t>
            </a:r>
            <a:r>
              <a:rPr lang="en-US" dirty="0" smtClean="0"/>
              <a:t>in:</a:t>
            </a:r>
            <a:endParaRPr lang="en-US" dirty="0"/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Dystrophin</a:t>
            </a:r>
            <a:endParaRPr lang="en-US" dirty="0"/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Ankyrin</a:t>
            </a:r>
            <a:endParaRPr lang="en-US" dirty="0"/>
          </a:p>
          <a:p>
            <a:pPr marL="514350" indent="-514350">
              <a:buFont typeface="+mj-lt"/>
              <a:buAutoNum type="alphaLcParenR"/>
            </a:pPr>
            <a:r>
              <a:rPr lang="en-US" dirty="0" err="1" smtClean="0"/>
              <a:t>Dyenin</a:t>
            </a:r>
            <a:endParaRPr lang="en-US" dirty="0"/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Kinesin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50838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3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Regarding </a:t>
            </a:r>
            <a:r>
              <a:rPr lang="en-US" dirty="0" err="1" smtClean="0"/>
              <a:t>kartagener</a:t>
            </a:r>
            <a:r>
              <a:rPr lang="en-US" dirty="0" smtClean="0"/>
              <a:t> syndrome, all are true except: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Present in 50% of PCD patients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Maybe associated with hydrocephalus 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Saccharin test is normal if it is less than 20 minutes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Most common ciliary defect is absent radial spokes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8176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86822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NEXT?</a:t>
            </a:r>
            <a:endParaRPr lang="en-US" sz="48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21982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8014</TotalTime>
  <Words>3321</Words>
  <Application>Microsoft Office PowerPoint</Application>
  <PresentationFormat>On-screen Show (4:3)</PresentationFormat>
  <Paragraphs>507</Paragraphs>
  <Slides>89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89</vt:i4>
      </vt:variant>
    </vt:vector>
  </HeadingPairs>
  <TitlesOfParts>
    <vt:vector size="90" baseType="lpstr">
      <vt:lpstr>Office Theme</vt:lpstr>
      <vt:lpstr>                       Grand Round                         Fahad AlQahtani , R3 </vt:lpstr>
      <vt:lpstr>History </vt:lpstr>
      <vt:lpstr>History </vt:lpstr>
      <vt:lpstr>Past history</vt:lpstr>
      <vt:lpstr>History</vt:lpstr>
      <vt:lpstr>Slide 6</vt:lpstr>
      <vt:lpstr>Slide 7</vt:lpstr>
      <vt:lpstr>DDx?</vt:lpstr>
      <vt:lpstr>NEXT?</vt:lpstr>
      <vt:lpstr>Management</vt:lpstr>
      <vt:lpstr>several Months later</vt:lpstr>
      <vt:lpstr>Next ?</vt:lpstr>
      <vt:lpstr>Continue </vt:lpstr>
      <vt:lpstr>Several  months later …</vt:lpstr>
      <vt:lpstr>Next ?</vt:lpstr>
      <vt:lpstr>Continue </vt:lpstr>
      <vt:lpstr>Finally </vt:lpstr>
      <vt:lpstr>DDx?</vt:lpstr>
      <vt:lpstr>Chest X-Ray</vt:lpstr>
      <vt:lpstr>How to confirm the diagnosis ?</vt:lpstr>
      <vt:lpstr>Continue </vt:lpstr>
      <vt:lpstr>Biopsy Result </vt:lpstr>
      <vt:lpstr>Otological Manifestations of Primary ciliary Dyskinesia : a literature review </vt:lpstr>
      <vt:lpstr>Contents </vt:lpstr>
      <vt:lpstr>Primary Ciliary Dyskinesia</vt:lpstr>
      <vt:lpstr>PCD</vt:lpstr>
      <vt:lpstr>History </vt:lpstr>
      <vt:lpstr>History </vt:lpstr>
      <vt:lpstr>Ciliary structure and function </vt:lpstr>
      <vt:lpstr>Ciliary structure and function </vt:lpstr>
      <vt:lpstr>Ciliary structure and function </vt:lpstr>
      <vt:lpstr>Ciliary structure and function </vt:lpstr>
      <vt:lpstr>Ciliary structure and function </vt:lpstr>
      <vt:lpstr>Pathophysiology</vt:lpstr>
      <vt:lpstr>Pathophysiology </vt:lpstr>
      <vt:lpstr>Pathophysiology </vt:lpstr>
      <vt:lpstr>Epidemiology </vt:lpstr>
      <vt:lpstr>Presentation </vt:lpstr>
      <vt:lpstr>Presentation </vt:lpstr>
      <vt:lpstr>Pulmonary </vt:lpstr>
      <vt:lpstr>Situs inversus and Kartagener syndrome</vt:lpstr>
      <vt:lpstr>Situs Inversus </vt:lpstr>
      <vt:lpstr>CNS </vt:lpstr>
      <vt:lpstr>Fertility </vt:lpstr>
      <vt:lpstr>Cardiac </vt:lpstr>
      <vt:lpstr>Investigations </vt:lpstr>
      <vt:lpstr>Saccharin test</vt:lpstr>
      <vt:lpstr>Nasal Nitric Oxide</vt:lpstr>
      <vt:lpstr>nNO</vt:lpstr>
      <vt:lpstr>nNO</vt:lpstr>
      <vt:lpstr>Ciliary Ultrastructure Analysis</vt:lpstr>
      <vt:lpstr>Ciliary Ultrastructure Analysis</vt:lpstr>
      <vt:lpstr>Ciliary Motility Analysis</vt:lpstr>
      <vt:lpstr>Ciliary Motility Analysis</vt:lpstr>
      <vt:lpstr>Genetic analysis</vt:lpstr>
      <vt:lpstr>Otological Manifestations</vt:lpstr>
      <vt:lpstr>Introduction </vt:lpstr>
      <vt:lpstr>OME </vt:lpstr>
      <vt:lpstr>OME</vt:lpstr>
      <vt:lpstr>OME</vt:lpstr>
      <vt:lpstr>Literature review </vt:lpstr>
      <vt:lpstr>Literature review </vt:lpstr>
      <vt:lpstr>Literature review </vt:lpstr>
      <vt:lpstr>Majithia et al.</vt:lpstr>
      <vt:lpstr>van der Baan et al.</vt:lpstr>
      <vt:lpstr>El Sayed et al.</vt:lpstr>
      <vt:lpstr>Ernstson et al.</vt:lpstr>
      <vt:lpstr>Turner et al</vt:lpstr>
      <vt:lpstr>Otorrhea </vt:lpstr>
      <vt:lpstr>Mygind and Pedersen</vt:lpstr>
      <vt:lpstr>Hadfield et al.</vt:lpstr>
      <vt:lpstr>Biggart et al.</vt:lpstr>
      <vt:lpstr>El-Sayed et al.</vt:lpstr>
      <vt:lpstr>Bluestone et al.</vt:lpstr>
      <vt:lpstr>Otorrhea</vt:lpstr>
      <vt:lpstr>Otorrhea </vt:lpstr>
      <vt:lpstr>Hearing Post VT</vt:lpstr>
      <vt:lpstr>Hadfield et al.</vt:lpstr>
      <vt:lpstr>El-Sayed et al.</vt:lpstr>
      <vt:lpstr>Bluestone et al.</vt:lpstr>
      <vt:lpstr>Hearing</vt:lpstr>
      <vt:lpstr>TM Structural Changes</vt:lpstr>
      <vt:lpstr>TM Structural Changes</vt:lpstr>
      <vt:lpstr>Conclusion </vt:lpstr>
      <vt:lpstr>Thank You</vt:lpstr>
      <vt:lpstr>Quiz !</vt:lpstr>
      <vt:lpstr>Question 1</vt:lpstr>
      <vt:lpstr>Question 2</vt:lpstr>
      <vt:lpstr>Question 3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training</cp:lastModifiedBy>
  <cp:revision>95</cp:revision>
  <dcterms:created xsi:type="dcterms:W3CDTF">2013-08-21T19:17:07Z</dcterms:created>
  <dcterms:modified xsi:type="dcterms:W3CDTF">2015-11-04T11:05:40Z</dcterms:modified>
</cp:coreProperties>
</file>